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9" r:id="rId3"/>
    <p:sldId id="297" r:id="rId4"/>
    <p:sldId id="298" r:id="rId5"/>
    <p:sldId id="311" r:id="rId6"/>
    <p:sldId id="299" r:id="rId7"/>
    <p:sldId id="301" r:id="rId8"/>
    <p:sldId id="300" r:id="rId9"/>
    <p:sldId id="303" r:id="rId10"/>
    <p:sldId id="305" r:id="rId11"/>
    <p:sldId id="304" r:id="rId12"/>
    <p:sldId id="306" r:id="rId13"/>
    <p:sldId id="289" r:id="rId14"/>
    <p:sldId id="296" r:id="rId15"/>
    <p:sldId id="291" r:id="rId16"/>
    <p:sldId id="302" r:id="rId17"/>
    <p:sldId id="290" r:id="rId18"/>
    <p:sldId id="293" r:id="rId19"/>
    <p:sldId id="294" r:id="rId20"/>
    <p:sldId id="292" r:id="rId21"/>
    <p:sldId id="260" r:id="rId22"/>
    <p:sldId id="308" r:id="rId23"/>
    <p:sldId id="310" r:id="rId24"/>
    <p:sldId id="309" r:id="rId2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0808" autoAdjust="0"/>
  </p:normalViewPr>
  <p:slideViewPr>
    <p:cSldViewPr snapToGrid="0">
      <p:cViewPr varScale="1">
        <p:scale>
          <a:sx n="50" d="100"/>
          <a:sy n="50" d="100"/>
        </p:scale>
        <p:origin x="168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8735D-CBF9-4A35-854A-A4DABE4ADD08}" type="datetimeFigureOut">
              <a:rPr lang="zh-CN" altLang="en-US" smtClean="0"/>
              <a:t>2019/11/21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63790-CCE4-48ED-A4FA-7C1C82661F70}" type="slidenum">
              <a:rPr lang="zh-CN" altLang="en-US" smtClean="0"/>
              <a:t>‹#›</a:t>
            </a:fld>
            <a:endParaRPr lang="zh-CN" altLang="en-US"/>
          </a:p>
        </p:txBody>
      </p:sp>
    </p:spTree>
    <p:extLst>
      <p:ext uri="{BB962C8B-B14F-4D97-AF65-F5344CB8AC3E}">
        <p14:creationId xmlns:p14="http://schemas.microsoft.com/office/powerpoint/2010/main" val="240383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大家好，第五组的报告题目为二维材料的大单晶制备。</a:t>
            </a:r>
          </a:p>
        </p:txBody>
      </p:sp>
      <p:sp>
        <p:nvSpPr>
          <p:cNvPr id="4" name="灯片编号占位符 3"/>
          <p:cNvSpPr>
            <a:spLocks noGrp="1"/>
          </p:cNvSpPr>
          <p:nvPr>
            <p:ph type="sldNum" sz="quarter" idx="10"/>
          </p:nvPr>
        </p:nvSpPr>
        <p:spPr/>
        <p:txBody>
          <a:bodyPr/>
          <a:lstStyle/>
          <a:p>
            <a:fld id="{7B563790-CCE4-48ED-A4FA-7C1C82661F70}" type="slidenum">
              <a:rPr lang="zh-CN" altLang="en-US" smtClean="0"/>
              <a:t>1</a:t>
            </a:fld>
            <a:endParaRPr lang="zh-CN" altLang="en-US"/>
          </a:p>
        </p:txBody>
      </p:sp>
    </p:spTree>
    <p:extLst>
      <p:ext uri="{BB962C8B-B14F-4D97-AF65-F5344CB8AC3E}">
        <p14:creationId xmlns:p14="http://schemas.microsoft.com/office/powerpoint/2010/main" val="266478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154D6EB1-3DF8-473A-83B1-17270A6ADFA0}"/>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6333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091C04FA-00C3-4BF8-BADA-FC229F938FD4}"/>
              </a:ext>
            </a:extLst>
          </p:cNvPr>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154D6EB1-3DF8-473A-83B1-17270A6ADFA0}"/>
              </a:ext>
            </a:extLst>
          </p:cNvPr>
          <p:cNvSpPr>
            <a:spLocks noGrp="1"/>
          </p:cNvSpPr>
          <p:nvPr>
            <p:ph type="body" idx="1"/>
          </p:nvPr>
        </p:nvSpPr>
        <p:spPr/>
        <p:txBody>
          <a:bodyPr/>
          <a:lstStyle/>
          <a:p>
            <a:r>
              <a:rPr lang="en-US" altLang="zh-CN" dirty="0"/>
              <a:t>2016</a:t>
            </a:r>
            <a:r>
              <a:rPr lang="zh-CN" altLang="en-US" dirty="0"/>
              <a:t>年报道了在</a:t>
            </a:r>
            <a:r>
              <a:rPr lang="en-US" altLang="zh-CN" sz="1200" dirty="0"/>
              <a:t>Cu-Ni</a:t>
            </a:r>
            <a:r>
              <a:rPr lang="zh-CN" altLang="en-US" dirty="0"/>
              <a:t>合金上实现</a:t>
            </a:r>
            <a:r>
              <a:rPr lang="en-US" altLang="zh-CN" dirty="0"/>
              <a:t>1.5</a:t>
            </a:r>
            <a:r>
              <a:rPr lang="zh-CN" altLang="en-US" dirty="0"/>
              <a:t>英寸的单晶石墨烯制备。</a:t>
            </a:r>
            <a:r>
              <a:rPr lang="en-US" altLang="zh-CN" sz="1200" dirty="0"/>
              <a:t>Cu</a:t>
            </a:r>
            <a:r>
              <a:rPr lang="zh-CN" altLang="en-US" sz="1200" dirty="0"/>
              <a:t>上</a:t>
            </a:r>
            <a:r>
              <a:rPr lang="zh-CN" altLang="en-US" sz="1200" dirty="0">
                <a:sym typeface="+mn-ea"/>
              </a:rPr>
              <a:t>石墨烯的生长速率会很快达到饱和，而</a:t>
            </a:r>
            <a:r>
              <a:rPr lang="en-US" altLang="zh-CN" sz="1200" dirty="0"/>
              <a:t>Cu-Ni</a:t>
            </a:r>
            <a:r>
              <a:rPr lang="zh-CN" altLang="en-US" sz="1200" dirty="0"/>
              <a:t>合金</a:t>
            </a:r>
            <a:r>
              <a:rPr lang="zh-CN" altLang="en-US" dirty="0"/>
              <a:t>由于镍对碳的固溶度更大而</a:t>
            </a:r>
            <a:r>
              <a:rPr lang="zh-CN" altLang="en-US" sz="1200" dirty="0"/>
              <a:t>不会达到饱和</a:t>
            </a:r>
            <a:r>
              <a:rPr lang="zh-CN" altLang="en-US" dirty="0"/>
              <a:t>。该工作</a:t>
            </a:r>
            <a:r>
              <a:rPr lang="zh-CN" altLang="en-US" sz="1200" dirty="0"/>
              <a:t>用石英喷嘴创造小片碳过饱和区，确保仅在小区域成核，实现前驱体局部供给。而且为了保证成核后碳源足量，设置</a:t>
            </a:r>
            <a:r>
              <a:rPr lang="en-US" altLang="zh-CN" sz="1200" dirty="0"/>
              <a:t>CH</a:t>
            </a:r>
            <a:r>
              <a:rPr lang="en-US" altLang="zh-CN" sz="1000" dirty="0"/>
              <a:t>4</a:t>
            </a:r>
            <a:r>
              <a:rPr lang="zh-CN" altLang="en-US" sz="1200" dirty="0"/>
              <a:t>流量随着时间的推移而逐步增加。之前</a:t>
            </a:r>
            <a:r>
              <a:rPr lang="en-US" altLang="zh-CN" sz="1200" dirty="0"/>
              <a:t>1cm</a:t>
            </a:r>
            <a:r>
              <a:rPr lang="zh-CN" altLang="en-US" sz="1200" dirty="0"/>
              <a:t>要生长</a:t>
            </a:r>
            <a:r>
              <a:rPr lang="en-US" altLang="zh-CN" sz="1200" dirty="0"/>
              <a:t>12h</a:t>
            </a:r>
            <a:r>
              <a:rPr lang="zh-CN" altLang="en-US" sz="1200" dirty="0"/>
              <a:t>，现在</a:t>
            </a:r>
            <a:r>
              <a:rPr lang="en-US" altLang="zh-CN" sz="1200" dirty="0"/>
              <a:t>3cm</a:t>
            </a:r>
            <a:r>
              <a:rPr lang="zh-CN" altLang="en-US" sz="1200" dirty="0"/>
              <a:t>只需要</a:t>
            </a:r>
            <a:r>
              <a:rPr lang="en-US" altLang="zh-CN" sz="1200" dirty="0"/>
              <a:t>2.5h</a:t>
            </a:r>
            <a:r>
              <a:rPr lang="zh-CN" altLang="en-US" sz="1200" dirty="0"/>
              <a:t>。（</a:t>
            </a:r>
            <a:r>
              <a:rPr lang="zh-CN" altLang="en-US" dirty="0"/>
              <a:t>关于合金</a:t>
            </a:r>
            <a:r>
              <a:rPr lang="en-US" altLang="zh-CN" dirty="0"/>
              <a:t>Ni</a:t>
            </a:r>
            <a:r>
              <a:rPr lang="zh-CN" altLang="en-US" dirty="0"/>
              <a:t>组分的选取，文章对比了</a:t>
            </a:r>
            <a:r>
              <a:rPr lang="en-US" altLang="zh-CN" dirty="0"/>
              <a:t>10%</a:t>
            </a:r>
            <a:r>
              <a:rPr lang="zh-CN" altLang="en-US" dirty="0"/>
              <a:t>，</a:t>
            </a:r>
            <a:r>
              <a:rPr lang="en-US" altLang="zh-CN" dirty="0"/>
              <a:t>15%</a:t>
            </a:r>
            <a:r>
              <a:rPr lang="zh-CN" altLang="en-US" dirty="0"/>
              <a:t>和</a:t>
            </a:r>
            <a:r>
              <a:rPr lang="en-US" altLang="zh-CN" dirty="0"/>
              <a:t>20%</a:t>
            </a:r>
            <a:r>
              <a:rPr lang="zh-CN" altLang="en-US" dirty="0"/>
              <a:t>的</a:t>
            </a:r>
            <a:r>
              <a:rPr lang="en-US" altLang="zh-CN" dirty="0"/>
              <a:t>Ni</a:t>
            </a:r>
            <a:r>
              <a:rPr lang="zh-CN" altLang="en-US" dirty="0"/>
              <a:t>组分，发现</a:t>
            </a:r>
            <a:r>
              <a:rPr lang="en-US" altLang="zh-CN" dirty="0"/>
              <a:t>15%</a:t>
            </a:r>
            <a:r>
              <a:rPr lang="zh-CN" altLang="en-US" dirty="0"/>
              <a:t>的组分生长速率是另外两种组分的</a:t>
            </a:r>
            <a:r>
              <a:rPr lang="en-US" altLang="zh-CN" dirty="0"/>
              <a:t>2~3</a:t>
            </a:r>
            <a:r>
              <a:rPr lang="zh-CN" altLang="en-US" dirty="0"/>
              <a:t>倍）</a:t>
            </a:r>
          </a:p>
        </p:txBody>
      </p:sp>
    </p:spTree>
    <p:extLst>
      <p:ext uri="{BB962C8B-B14F-4D97-AF65-F5344CB8AC3E}">
        <p14:creationId xmlns:p14="http://schemas.microsoft.com/office/powerpoint/2010/main" val="88067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那为什么速度增加呢？文章通过同位素标记发现参与石墨烯生长的</a:t>
            </a:r>
            <a:r>
              <a:rPr lang="en-US" altLang="zh-CN" dirty="0">
                <a:latin typeface="Times New Roman" panose="02020603050405020304" pitchFamily="18" charset="0"/>
                <a:cs typeface="Times New Roman" panose="02020603050405020304" pitchFamily="18" charset="0"/>
                <a:sym typeface="+mn-ea"/>
              </a:rPr>
              <a:t>C</a:t>
            </a:r>
            <a:r>
              <a:rPr lang="zh-CN" altLang="en-US" dirty="0">
                <a:latin typeface="Times New Roman" panose="02020603050405020304" pitchFamily="18" charset="0"/>
                <a:cs typeface="Times New Roman" panose="02020603050405020304" pitchFamily="18" charset="0"/>
                <a:sym typeface="+mn-ea"/>
              </a:rPr>
              <a:t>原子约</a:t>
            </a:r>
            <a:r>
              <a:rPr lang="en-US" altLang="zh-CN" dirty="0">
                <a:latin typeface="Times New Roman" panose="02020603050405020304" pitchFamily="18" charset="0"/>
                <a:cs typeface="Times New Roman" panose="02020603050405020304" pitchFamily="18" charset="0"/>
                <a:sym typeface="+mn-ea"/>
              </a:rPr>
              <a:t>60%</a:t>
            </a:r>
            <a:r>
              <a:rPr lang="zh-CN" altLang="en-US" dirty="0">
                <a:latin typeface="Times New Roman" panose="02020603050405020304" pitchFamily="18" charset="0"/>
                <a:cs typeface="Times New Roman" panose="02020603050405020304" pitchFamily="18" charset="0"/>
                <a:sym typeface="+mn-ea"/>
              </a:rPr>
              <a:t>是从体内偏析出来的，结合理论计算发现</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体内</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Ni</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链可建立碳源快速扩散通道，这种</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mn-ea"/>
              </a:rPr>
              <a:t>Ni</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sym typeface="+mn-ea"/>
              </a:rPr>
              <a:t>调控</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mn-ea"/>
              </a:rPr>
              <a:t>C</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sym typeface="+mn-ea"/>
              </a:rPr>
              <a:t>原子的偏析实现生长速率大幅提升</a:t>
            </a:r>
            <a:r>
              <a:rPr lang="zh-CN" altLang="en-US" sz="90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过渡金属硫属化合物也有快速生长大单晶的报道。</a:t>
            </a:r>
            <a:r>
              <a:rPr lang="zh-CN" altLang="zh-CN" sz="1200" kern="1200" dirty="0">
                <a:solidFill>
                  <a:schemeClr val="tx1"/>
                </a:solidFill>
                <a:effectLst/>
                <a:latin typeface="+mn-lt"/>
                <a:ea typeface="+mn-ea"/>
                <a:cs typeface="+mn-cs"/>
              </a:rPr>
              <a:t>这篇</a:t>
            </a:r>
            <a:r>
              <a:rPr lang="en-US" altLang="zh-CN" sz="1200" kern="1200" dirty="0">
                <a:solidFill>
                  <a:schemeClr val="tx1"/>
                </a:solidFill>
                <a:effectLst/>
                <a:latin typeface="+mn-lt"/>
                <a:ea typeface="+mn-ea"/>
                <a:cs typeface="+mn-cs"/>
              </a:rPr>
              <a:t>2017</a:t>
            </a:r>
            <a:r>
              <a:rPr lang="zh-CN" altLang="zh-CN" sz="1200" kern="1200" dirty="0">
                <a:solidFill>
                  <a:schemeClr val="tx1"/>
                </a:solidFill>
                <a:effectLst/>
                <a:latin typeface="+mn-lt"/>
                <a:ea typeface="+mn-ea"/>
                <a:cs typeface="+mn-cs"/>
              </a:rPr>
              <a:t>年的文献</a:t>
            </a:r>
            <a:r>
              <a:rPr lang="zh-CN" altLang="en-US" sz="1200" kern="1200" dirty="0">
                <a:solidFill>
                  <a:schemeClr val="tx1"/>
                </a:solidFill>
                <a:effectLst/>
                <a:latin typeface="+mn-lt"/>
                <a:ea typeface="+mn-ea"/>
                <a:cs typeface="+mn-cs"/>
              </a:rPr>
              <a:t>实现了</a:t>
            </a:r>
            <a:r>
              <a:rPr lang="en-US" altLang="zh-CN" sz="1200" kern="1200" dirty="0">
                <a:solidFill>
                  <a:schemeClr val="tx1"/>
                </a:solidFill>
                <a:effectLst/>
                <a:latin typeface="+mn-lt"/>
                <a:ea typeface="+mn-ea"/>
                <a:cs typeface="+mn-cs"/>
              </a:rPr>
              <a:t>CVD</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chemical vapor deposition</a:t>
            </a:r>
            <a:r>
              <a:rPr lang="zh-CN" altLang="zh-CN" sz="1200" kern="1200" dirty="0">
                <a:solidFill>
                  <a:schemeClr val="tx1"/>
                </a:solidFill>
                <a:effectLst/>
                <a:latin typeface="+mn-lt"/>
                <a:ea typeface="+mn-ea"/>
                <a:cs typeface="+mn-cs"/>
              </a:rPr>
              <a:t>）法在金衬底上快速生长高质量</a:t>
            </a:r>
            <a:r>
              <a:rPr lang="en-US" altLang="zh-CN" sz="1200" kern="1200" dirty="0">
                <a:solidFill>
                  <a:schemeClr val="tx1"/>
                </a:solidFill>
                <a:effectLst/>
                <a:latin typeface="+mn-lt"/>
                <a:ea typeface="+mn-ea"/>
                <a:cs typeface="+mn-cs"/>
              </a:rPr>
              <a:t>WSe</a:t>
            </a:r>
            <a:r>
              <a:rPr lang="en-US" altLang="zh-CN" sz="1200" kern="1200" baseline="-250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生长速率达到</a:t>
            </a:r>
            <a:r>
              <a:rPr lang="en-US" altLang="zh-CN" sz="1200" kern="1200" dirty="0">
                <a:solidFill>
                  <a:schemeClr val="tx1"/>
                </a:solidFill>
                <a:effectLst/>
                <a:latin typeface="+mn-lt"/>
                <a:ea typeface="+mn-ea"/>
                <a:cs typeface="+mn-cs"/>
              </a:rPr>
              <a:t>26μm/s</a:t>
            </a:r>
            <a:r>
              <a:rPr lang="zh-CN" altLang="zh-CN" sz="1200" kern="1200" dirty="0">
                <a:solidFill>
                  <a:schemeClr val="tx1"/>
                </a:solidFill>
                <a:effectLst/>
                <a:latin typeface="+mn-lt"/>
                <a:ea typeface="+mn-ea"/>
                <a:cs typeface="+mn-cs"/>
              </a:rPr>
              <a:t>，也就是说可以在仅仅</a:t>
            </a:r>
            <a:r>
              <a:rPr lang="en-US" altLang="zh-CN" sz="120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秒内生长毫米尺度的单晶，比大多数其他方法快</a:t>
            </a:r>
            <a:r>
              <a:rPr lang="en-US" altLang="zh-CN" sz="1200" kern="1200" dirty="0">
                <a:solidFill>
                  <a:schemeClr val="tx1"/>
                </a:solidFill>
                <a:effectLst/>
                <a:latin typeface="+mn-lt"/>
                <a:ea typeface="+mn-ea"/>
                <a:cs typeface="+mn-cs"/>
              </a:rPr>
              <a:t>2-3</a:t>
            </a:r>
            <a:r>
              <a:rPr lang="zh-CN" altLang="zh-CN" sz="1200" kern="1200" dirty="0">
                <a:solidFill>
                  <a:schemeClr val="tx1"/>
                </a:solidFill>
                <a:effectLst/>
                <a:latin typeface="+mn-lt"/>
                <a:ea typeface="+mn-ea"/>
                <a:cs typeface="+mn-cs"/>
              </a:rPr>
              <a:t>个数量级</a:t>
            </a:r>
            <a:r>
              <a:rPr lang="zh-CN" altLang="en-US" sz="1200" kern="1200" dirty="0">
                <a:solidFill>
                  <a:schemeClr val="tx1"/>
                </a:solidFill>
                <a:effectLst/>
                <a:latin typeface="+mn-lt"/>
                <a:ea typeface="+mn-ea"/>
                <a:cs typeface="+mn-cs"/>
              </a:rPr>
              <a:t>。而且得到的</a:t>
            </a:r>
            <a:r>
              <a:rPr lang="zh-CN" altLang="zh-CN" sz="1200" kern="1200" dirty="0">
                <a:solidFill>
                  <a:schemeClr val="tx1"/>
                </a:solidFill>
                <a:effectLst/>
                <a:latin typeface="+mn-lt"/>
                <a:ea typeface="+mn-ea"/>
                <a:cs typeface="+mn-cs"/>
              </a:rPr>
              <a:t>单晶质量也很高，是均匀的单层的，迁移率等电学性质与机械剥离方法得到的样品相当。</a:t>
            </a:r>
            <a:r>
              <a:rPr lang="zh-CN" altLang="en-US" sz="1200" kern="1200" dirty="0">
                <a:solidFill>
                  <a:schemeClr val="tx1"/>
                </a:solidFill>
                <a:effectLst/>
                <a:latin typeface="+mn-lt"/>
                <a:ea typeface="+mn-ea"/>
                <a:cs typeface="+mn-cs"/>
              </a:rPr>
              <a:t>通过</a:t>
            </a:r>
            <a:r>
              <a:rPr lang="en-US" altLang="zh-CN" sz="1200" kern="1200" dirty="0">
                <a:solidFill>
                  <a:schemeClr val="tx1"/>
                </a:solidFill>
                <a:effectLst/>
                <a:latin typeface="+mn-lt"/>
                <a:ea typeface="+mn-ea"/>
                <a:cs typeface="+mn-cs"/>
              </a:rPr>
              <a:t>DFT</a:t>
            </a:r>
            <a:r>
              <a:rPr lang="zh-CN" altLang="zh-CN" sz="1200" kern="1200" dirty="0">
                <a:solidFill>
                  <a:schemeClr val="tx1"/>
                </a:solidFill>
                <a:effectLst/>
                <a:latin typeface="+mn-lt"/>
                <a:ea typeface="+mn-ea"/>
                <a:cs typeface="+mn-cs"/>
              </a:rPr>
              <a:t>计算，</a:t>
            </a:r>
            <a:r>
              <a:rPr lang="zh-CN" altLang="en-US" sz="1200" kern="1200" dirty="0">
                <a:solidFill>
                  <a:schemeClr val="tx1"/>
                </a:solidFill>
                <a:effectLst/>
                <a:latin typeface="+mn-lt"/>
                <a:ea typeface="+mn-ea"/>
                <a:cs typeface="+mn-cs"/>
              </a:rPr>
              <a:t>可以理解</a:t>
            </a:r>
            <a:r>
              <a:rPr lang="zh-CN" altLang="zh-CN" sz="1200" kern="1200" dirty="0">
                <a:solidFill>
                  <a:schemeClr val="tx1"/>
                </a:solidFill>
                <a:effectLst/>
                <a:latin typeface="+mn-lt"/>
                <a:ea typeface="+mn-ea"/>
                <a:cs typeface="+mn-cs"/>
              </a:rPr>
              <a:t>实现快速生长</a:t>
            </a:r>
            <a:r>
              <a:rPr lang="zh-CN" altLang="en-US" sz="1200" kern="1200" dirty="0">
                <a:solidFill>
                  <a:schemeClr val="tx1"/>
                </a:solidFill>
                <a:effectLst/>
                <a:latin typeface="+mn-lt"/>
                <a:ea typeface="+mn-ea"/>
                <a:cs typeface="+mn-cs"/>
              </a:rPr>
              <a:t>的原因。</a:t>
            </a:r>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Au(111)</a:t>
            </a:r>
            <a:r>
              <a:rPr lang="zh-CN" altLang="zh-CN" sz="1200" kern="1200" dirty="0">
                <a:solidFill>
                  <a:schemeClr val="tx1"/>
                </a:solidFill>
                <a:effectLst/>
                <a:latin typeface="+mn-lt"/>
                <a:ea typeface="+mn-ea"/>
                <a:cs typeface="+mn-cs"/>
              </a:rPr>
              <a:t>表面上，</a:t>
            </a:r>
            <a:r>
              <a:rPr lang="en-US" altLang="zh-CN" sz="1200" kern="1200" dirty="0">
                <a:solidFill>
                  <a:schemeClr val="tx1"/>
                </a:solidFill>
                <a:effectLst/>
                <a:latin typeface="+mn-lt"/>
                <a:ea typeface="+mn-ea"/>
                <a:cs typeface="+mn-cs"/>
              </a:rPr>
              <a:t>Se</a:t>
            </a:r>
            <a:r>
              <a:rPr lang="zh-CN" altLang="zh-CN" sz="1200" kern="1200" dirty="0">
                <a:solidFill>
                  <a:schemeClr val="tx1"/>
                </a:solidFill>
                <a:effectLst/>
                <a:latin typeface="+mn-lt"/>
                <a:ea typeface="+mn-ea"/>
                <a:cs typeface="+mn-cs"/>
              </a:rPr>
              <a:t>原子以及</a:t>
            </a:r>
            <a:r>
              <a:rPr lang="en-US" altLang="zh-CN" sz="1200" kern="1200" dirty="0">
                <a:solidFill>
                  <a:schemeClr val="tx1"/>
                </a:solidFill>
                <a:effectLst/>
                <a:latin typeface="+mn-lt"/>
                <a:ea typeface="+mn-ea"/>
                <a:cs typeface="+mn-cs"/>
              </a:rPr>
              <a:t>W2</a:t>
            </a:r>
            <a:r>
              <a:rPr lang="zh-CN" altLang="zh-CN" sz="1200" kern="1200" dirty="0">
                <a:solidFill>
                  <a:schemeClr val="tx1"/>
                </a:solidFill>
                <a:effectLst/>
                <a:latin typeface="+mn-lt"/>
                <a:ea typeface="+mn-ea"/>
                <a:cs typeface="+mn-cs"/>
              </a:rPr>
              <a:t>分子的扩散以及它们在</a:t>
            </a:r>
            <a:r>
              <a:rPr lang="en-US" altLang="zh-CN" sz="1200" kern="1200" dirty="0">
                <a:solidFill>
                  <a:schemeClr val="tx1"/>
                </a:solidFill>
                <a:effectLst/>
                <a:latin typeface="+mn-lt"/>
                <a:ea typeface="+mn-ea"/>
                <a:cs typeface="+mn-cs"/>
              </a:rPr>
              <a:t>WSe</a:t>
            </a:r>
            <a:r>
              <a:rPr lang="en-US" altLang="zh-CN" sz="1200" kern="1200" baseline="-250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边缘处</a:t>
            </a:r>
            <a:r>
              <a:rPr lang="zh-CN" altLang="en-US" sz="1200" kern="1200" dirty="0">
                <a:solidFill>
                  <a:schemeClr val="tx1"/>
                </a:solidFill>
                <a:effectLst/>
                <a:latin typeface="+mn-lt"/>
                <a:ea typeface="+mn-ea"/>
                <a:cs typeface="+mn-cs"/>
              </a:rPr>
              <a:t>的</a:t>
            </a:r>
            <a:r>
              <a:rPr lang="zh-CN" altLang="zh-CN" sz="1200" kern="1200" dirty="0">
                <a:solidFill>
                  <a:schemeClr val="tx1"/>
                </a:solidFill>
                <a:effectLst/>
                <a:latin typeface="+mn-lt"/>
                <a:ea typeface="+mn-ea"/>
                <a:cs typeface="+mn-cs"/>
              </a:rPr>
              <a:t>吸附</a:t>
            </a:r>
            <a:r>
              <a:rPr lang="zh-CN" altLang="en-US" sz="1200" kern="1200" dirty="0">
                <a:solidFill>
                  <a:schemeClr val="tx1"/>
                </a:solidFill>
                <a:effectLst/>
                <a:latin typeface="+mn-lt"/>
                <a:ea typeface="+mn-ea"/>
                <a:cs typeface="+mn-cs"/>
              </a:rPr>
              <a:t>均为放热反应</a:t>
            </a:r>
            <a:r>
              <a:rPr lang="zh-CN" altLang="zh-CN" sz="1200" kern="1200" dirty="0">
                <a:solidFill>
                  <a:schemeClr val="tx1"/>
                </a:solidFill>
                <a:effectLst/>
                <a:latin typeface="+mn-lt"/>
                <a:ea typeface="+mn-ea"/>
                <a:cs typeface="+mn-cs"/>
              </a:rPr>
              <a:t>，能量势垒都较小，正如右图的</a:t>
            </a:r>
            <a:r>
              <a:rPr lang="en-US" altLang="zh-CN" sz="1200" kern="1200" dirty="0" err="1">
                <a:solidFill>
                  <a:schemeClr val="tx1"/>
                </a:solidFill>
                <a:effectLst/>
                <a:latin typeface="+mn-lt"/>
                <a:ea typeface="+mn-ea"/>
                <a:cs typeface="+mn-cs"/>
              </a:rPr>
              <a:t>d,f</a:t>
            </a:r>
            <a:r>
              <a:rPr lang="zh-CN" altLang="zh-CN" sz="1200" kern="1200" dirty="0">
                <a:solidFill>
                  <a:schemeClr val="tx1"/>
                </a:solidFill>
                <a:effectLst/>
                <a:latin typeface="+mn-lt"/>
                <a:ea typeface="+mn-ea"/>
                <a:cs typeface="+mn-cs"/>
              </a:rPr>
              <a:t>。因此，</a:t>
            </a:r>
            <a:r>
              <a:rPr lang="en-US" altLang="zh-CN" sz="1200" kern="1200" dirty="0">
                <a:solidFill>
                  <a:schemeClr val="tx1"/>
                </a:solidFill>
                <a:effectLst/>
                <a:latin typeface="+mn-lt"/>
                <a:ea typeface="+mn-ea"/>
                <a:cs typeface="+mn-cs"/>
              </a:rPr>
              <a:t>Se</a:t>
            </a:r>
            <a:r>
              <a:rPr lang="zh-CN" altLang="zh-CN" sz="1200" kern="1200" dirty="0">
                <a:solidFill>
                  <a:schemeClr val="tx1"/>
                </a:solidFill>
                <a:effectLst/>
                <a:latin typeface="+mn-lt"/>
                <a:ea typeface="+mn-ea"/>
                <a:cs typeface="+mn-cs"/>
              </a:rPr>
              <a:t>原子以及</a:t>
            </a:r>
            <a:r>
              <a:rPr lang="en-US" altLang="zh-CN" sz="1200" kern="1200" dirty="0">
                <a:solidFill>
                  <a:schemeClr val="tx1"/>
                </a:solidFill>
                <a:effectLst/>
                <a:latin typeface="+mn-lt"/>
                <a:ea typeface="+mn-ea"/>
                <a:cs typeface="+mn-cs"/>
              </a:rPr>
              <a:t>W2</a:t>
            </a:r>
            <a:r>
              <a:rPr lang="zh-CN" altLang="zh-CN" sz="1200" kern="1200" dirty="0">
                <a:solidFill>
                  <a:schemeClr val="tx1"/>
                </a:solidFill>
                <a:effectLst/>
                <a:latin typeface="+mn-lt"/>
                <a:ea typeface="+mn-ea"/>
                <a:cs typeface="+mn-cs"/>
              </a:rPr>
              <a:t>分子的扩散、吸附</a:t>
            </a:r>
            <a:r>
              <a:rPr lang="zh-CN" altLang="en-US" sz="1200" kern="1200" dirty="0">
                <a:solidFill>
                  <a:schemeClr val="tx1"/>
                </a:solidFill>
                <a:effectLst/>
                <a:latin typeface="+mn-lt"/>
                <a:ea typeface="+mn-ea"/>
                <a:cs typeface="+mn-cs"/>
              </a:rPr>
              <a:t>均不是限速步</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随生长时间增加，畴区尺寸正比例增加。也</a:t>
            </a:r>
            <a:r>
              <a:rPr lang="zh-CN" altLang="zh-CN" sz="1200" kern="1200" dirty="0">
                <a:solidFill>
                  <a:schemeClr val="tx1"/>
                </a:solidFill>
                <a:effectLst/>
                <a:latin typeface="+mn-lt"/>
                <a:ea typeface="+mn-ea"/>
                <a:cs typeface="+mn-cs"/>
              </a:rPr>
              <a:t>可以通过提高</a:t>
            </a:r>
            <a:r>
              <a:rPr lang="en-US" altLang="zh-CN" sz="1200" kern="1200" dirty="0">
                <a:solidFill>
                  <a:schemeClr val="tx1"/>
                </a:solidFill>
                <a:effectLst/>
                <a:latin typeface="+mn-lt"/>
                <a:ea typeface="+mn-ea"/>
                <a:cs typeface="+mn-cs"/>
              </a:rPr>
              <a:t>W</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Se</a:t>
            </a:r>
            <a:r>
              <a:rPr lang="zh-CN" altLang="zh-CN" sz="1200" kern="1200" dirty="0">
                <a:solidFill>
                  <a:schemeClr val="tx1"/>
                </a:solidFill>
                <a:effectLst/>
                <a:latin typeface="+mn-lt"/>
                <a:ea typeface="+mn-ea"/>
                <a:cs typeface="+mn-cs"/>
              </a:rPr>
              <a:t>源的流量以及提高温度来实现</a:t>
            </a:r>
            <a:r>
              <a:rPr lang="en-US" altLang="zh-CN" sz="1200" kern="1200" dirty="0">
                <a:solidFill>
                  <a:schemeClr val="tx1"/>
                </a:solidFill>
                <a:effectLst/>
                <a:latin typeface="+mn-lt"/>
                <a:ea typeface="+mn-ea"/>
                <a:cs typeface="+mn-cs"/>
              </a:rPr>
              <a:t>Au</a:t>
            </a:r>
            <a:r>
              <a:rPr lang="zh-CN" altLang="zh-CN" sz="1200" kern="1200" dirty="0">
                <a:solidFill>
                  <a:schemeClr val="tx1"/>
                </a:solidFill>
                <a:effectLst/>
                <a:latin typeface="+mn-lt"/>
                <a:ea typeface="+mn-ea"/>
                <a:cs typeface="+mn-cs"/>
              </a:rPr>
              <a:t>上</a:t>
            </a:r>
            <a:r>
              <a:rPr lang="en-US" altLang="zh-CN" sz="1200" kern="1200" dirty="0">
                <a:solidFill>
                  <a:schemeClr val="tx1"/>
                </a:solidFill>
                <a:effectLst/>
                <a:latin typeface="+mn-lt"/>
                <a:ea typeface="+mn-ea"/>
                <a:cs typeface="+mn-cs"/>
              </a:rPr>
              <a:t>WSe</a:t>
            </a:r>
            <a:r>
              <a:rPr lang="en-US" altLang="zh-CN" sz="1200" kern="1200" baseline="-250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的快速生长</a:t>
            </a:r>
            <a:r>
              <a:rPr lang="zh-CN" altLang="en-US" sz="120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7B563790-CCE4-48ED-A4FA-7C1C82661F70}" type="slidenum">
              <a:rPr lang="zh-CN" altLang="en-US" smtClean="0"/>
              <a:t>14</a:t>
            </a:fld>
            <a:endParaRPr lang="zh-CN" altLang="en-US"/>
          </a:p>
        </p:txBody>
      </p:sp>
    </p:spTree>
    <p:extLst>
      <p:ext uri="{BB962C8B-B14F-4D97-AF65-F5344CB8AC3E}">
        <p14:creationId xmlns:p14="http://schemas.microsoft.com/office/powerpoint/2010/main" val="336686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indent="0">
                  <a:buNone/>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以上主要从源供给的角度出发，我们也可从表面催化加快反应速率的角度实现大单晶的生长。今年的一篇</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nature chemistry</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报道</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F</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自由基可以加快石墨烯的生长速度。该工作将</a:t>
                </a:r>
                <a:r>
                  <a:rPr lang="en-US" altLang="zh-CN" sz="1200" b="0" dirty="0">
                    <a:latin typeface="Times New Roman" panose="02020603050405020304" pitchFamily="18" charset="0"/>
                    <a:cs typeface="Times New Roman" panose="02020603050405020304" pitchFamily="18" charset="0"/>
                  </a:rPr>
                  <a:t>Cu</a:t>
                </a:r>
                <a:r>
                  <a:rPr lang="zh-CN" altLang="en-US" sz="1200" b="0" dirty="0">
                    <a:latin typeface="Times New Roman" panose="02020603050405020304" pitchFamily="18" charset="0"/>
                    <a:cs typeface="Times New Roman" panose="02020603050405020304" pitchFamily="18" charset="0"/>
                  </a:rPr>
                  <a:t>置于金属氟化物基板</a:t>
                </a:r>
                <a:r>
                  <a:rPr lang="en-US" altLang="zh-CN" sz="1200" b="0" dirty="0">
                    <a:latin typeface="Times New Roman" panose="02020603050405020304" pitchFamily="18" charset="0"/>
                    <a:cs typeface="Times New Roman" panose="02020603050405020304" pitchFamily="18" charset="0"/>
                  </a:rPr>
                  <a:t>(MF2;M = Ba</a:t>
                </a:r>
                <a:r>
                  <a:rPr lang="zh-CN" altLang="en-US" sz="1200" b="0" dirty="0">
                    <a:latin typeface="Times New Roman" panose="02020603050405020304" pitchFamily="18" charset="0"/>
                    <a:cs typeface="Times New Roman" panose="02020603050405020304" pitchFamily="18" charset="0"/>
                  </a:rPr>
                  <a:t>、</a:t>
                </a:r>
                <a:r>
                  <a:rPr lang="en-US" altLang="zh-CN" sz="1200" b="0" dirty="0">
                    <a:latin typeface="Times New Roman" panose="02020603050405020304" pitchFamily="18" charset="0"/>
                    <a:cs typeface="Times New Roman" panose="02020603050405020304" pitchFamily="18" charset="0"/>
                  </a:rPr>
                  <a:t>Ca</a:t>
                </a:r>
                <a:r>
                  <a:rPr lang="zh-CN" altLang="en-US" sz="1200" b="0" dirty="0">
                    <a:latin typeface="Times New Roman" panose="02020603050405020304" pitchFamily="18" charset="0"/>
                    <a:cs typeface="Times New Roman" panose="02020603050405020304" pitchFamily="18" charset="0"/>
                  </a:rPr>
                  <a:t>、</a:t>
                </a:r>
                <a:r>
                  <a:rPr lang="en-US" altLang="zh-CN" sz="1200" b="0" dirty="0">
                    <a:latin typeface="Times New Roman" panose="02020603050405020304" pitchFamily="18" charset="0"/>
                    <a:cs typeface="Times New Roman" panose="02020603050405020304" pitchFamily="18" charset="0"/>
                  </a:rPr>
                  <a:t>Mg) </a:t>
                </a:r>
                <a:r>
                  <a:rPr lang="zh-CN" altLang="en-US" sz="1200" b="0" dirty="0">
                    <a:latin typeface="Times New Roman" panose="02020603050405020304" pitchFamily="18" charset="0"/>
                    <a:cs typeface="Times New Roman" panose="02020603050405020304" pitchFamily="18" charset="0"/>
                  </a:rPr>
                  <a:t>上方</a:t>
                </a:r>
                <a:r>
                  <a:rPr lang="en-US" altLang="zh-CN" sz="1200" b="0" dirty="0">
                    <a:latin typeface="Times New Roman" panose="02020603050405020304" pitchFamily="18" charset="0"/>
                    <a:cs typeface="Times New Roman" panose="02020603050405020304" pitchFamily="18" charset="0"/>
                  </a:rPr>
                  <a:t>10 - 20μm</a:t>
                </a:r>
                <a:r>
                  <a:rPr lang="zh-CN" altLang="en-US" sz="1200" b="0" dirty="0">
                    <a:latin typeface="Times New Roman" panose="02020603050405020304" pitchFamily="18" charset="0"/>
                    <a:cs typeface="Times New Roman" panose="02020603050405020304" pitchFamily="18" charset="0"/>
                  </a:rPr>
                  <a:t>处。高温下，氟自由基释放，可</a:t>
                </a:r>
                <a:r>
                  <a:rPr lang="zh-CN" altLang="en-US" sz="1200" dirty="0">
                    <a:latin typeface="黑体" panose="02010609060101010101" pitchFamily="49" charset="-122"/>
                    <a:ea typeface="黑体" panose="02010609060101010101" pitchFamily="49" charset="-122"/>
                    <a:cs typeface="Times New Roman" panose="02020603050405020304" pitchFamily="18" charset="0"/>
                  </a:rPr>
                  <a:t>将</a:t>
                </a:r>
                <a:r>
                  <a:rPr lang="en-US" altLang="zh-CN" sz="1200" dirty="0">
                    <a:latin typeface="黑体" panose="02010609060101010101" pitchFamily="49" charset="-122"/>
                    <a:ea typeface="黑体" panose="02010609060101010101" pitchFamily="49" charset="-122"/>
                    <a:cs typeface="Times New Roman" panose="02020603050405020304" pitchFamily="18" charset="0"/>
                  </a:rPr>
                  <a:t>CVD</a:t>
                </a:r>
                <a:r>
                  <a:rPr lang="zh-CN" altLang="en-US" sz="1200" dirty="0">
                    <a:latin typeface="黑体" panose="02010609060101010101" pitchFamily="49" charset="-122"/>
                    <a:ea typeface="黑体" panose="02010609060101010101" pitchFamily="49" charset="-122"/>
                    <a:cs typeface="Times New Roman" panose="02020603050405020304" pitchFamily="18" charset="0"/>
                  </a:rPr>
                  <a:t>中石墨烯上的甲烷分解反应由吸热转变为了放热，使得石墨烯的生长速率显著提高，达到了约</a:t>
                </a:r>
                <a:r>
                  <a:rPr lang="en-US" altLang="zh-CN" sz="1200" dirty="0">
                    <a:latin typeface="黑体" panose="02010609060101010101" pitchFamily="49" charset="-122"/>
                    <a:ea typeface="黑体" panose="02010609060101010101" pitchFamily="49" charset="-122"/>
                    <a:cs typeface="Times New Roman" panose="02020603050405020304" pitchFamily="18" charset="0"/>
                  </a:rPr>
                  <a:t>200</a:t>
                </a:r>
                <a14:m>
                  <m:oMath xmlns:m="http://schemas.openxmlformats.org/officeDocument/2006/math">
                    <m:r>
                      <a:rPr lang="zh-CN" altLang="en-US" sz="1200" i="1" smtClean="0">
                        <a:latin typeface="Cambria Math" panose="02040503050406030204" pitchFamily="18" charset="0"/>
                      </a:rPr>
                      <m:t>𝜇</m:t>
                    </m:r>
                    <m:r>
                      <m:rPr>
                        <m:sty m:val="p"/>
                      </m:rPr>
                      <a:rPr lang="en-US" altLang="zh-CN" sz="1200" i="1">
                        <a:latin typeface="Cambria Math" panose="02040503050406030204" pitchFamily="18" charset="0"/>
                      </a:rPr>
                      <m:t>m</m:t>
                    </m:r>
                    <m:sSup>
                      <m:sSupPr>
                        <m:ctrlPr>
                          <a:rPr lang="en-US" altLang="zh-CN" sz="1200" i="1" smtClean="0">
                            <a:latin typeface="Cambria Math" panose="02040503050406030204" pitchFamily="18" charset="0"/>
                          </a:rPr>
                        </m:ctrlPr>
                      </m:sSupPr>
                      <m:e>
                        <m:r>
                          <a:rPr lang="en-US" altLang="zh-CN" sz="1200" b="0" i="1" smtClean="0">
                            <a:latin typeface="Cambria Math" panose="02040503050406030204" pitchFamily="18" charset="0"/>
                          </a:rPr>
                          <m:t>𝑠</m:t>
                        </m:r>
                      </m:e>
                      <m:sup>
                        <m:r>
                          <a:rPr lang="en-US" altLang="zh-CN" sz="1200" b="0" i="1" smtClean="0">
                            <a:latin typeface="Cambria Math" panose="02040503050406030204" pitchFamily="18" charset="0"/>
                          </a:rPr>
                          <m:t>−1</m:t>
                        </m:r>
                      </m:sup>
                    </m:sSup>
                    <m:r>
                      <a:rPr lang="zh-CN" altLang="en-US" sz="1200" i="1">
                        <a:latin typeface="Cambria Math" panose="02040503050406030204" pitchFamily="18" charset="0"/>
                      </a:rPr>
                      <m:t>。</m:t>
                    </m:r>
                  </m:oMath>
                </a14:m>
                <a:r>
                  <a:rPr lang="zh-CN" altLang="en-US" sz="1200" b="0" dirty="0">
                    <a:latin typeface="Times New Roman" panose="02020603050405020304" pitchFamily="18" charset="0"/>
                    <a:cs typeface="Times New Roman" panose="02020603050405020304" pitchFamily="18" charset="0"/>
                  </a:rPr>
                  <a:t>而且实验发现</a:t>
                </a:r>
                <a:r>
                  <a:rPr lang="en-US" altLang="zh-CN" sz="1200" b="0" dirty="0">
                    <a:latin typeface="Times New Roman" panose="02020603050405020304" pitchFamily="18" charset="0"/>
                    <a:cs typeface="Times New Roman" panose="02020603050405020304" pitchFamily="18" charset="0"/>
                  </a:rPr>
                  <a:t>F</a:t>
                </a:r>
                <a:r>
                  <a:rPr lang="zh-CN" altLang="en-US" sz="1200" b="0" dirty="0">
                    <a:latin typeface="Times New Roman" panose="02020603050405020304" pitchFamily="18" charset="0"/>
                    <a:cs typeface="Times New Roman" panose="02020603050405020304" pitchFamily="18" charset="0"/>
                  </a:rPr>
                  <a:t>对</a:t>
                </a:r>
                <a:r>
                  <a:rPr lang="en-US" altLang="zh-CN" sz="1200" b="0" dirty="0" err="1">
                    <a:latin typeface="Times New Roman" panose="02020603050405020304" pitchFamily="18" charset="0"/>
                    <a:cs typeface="Times New Roman" panose="02020603050405020304" pitchFamily="18" charset="0"/>
                  </a:rPr>
                  <a:t>hBN</a:t>
                </a:r>
                <a:r>
                  <a:rPr lang="zh-CN" altLang="en-US" sz="1200" b="0" dirty="0">
                    <a:latin typeface="Times New Roman" panose="02020603050405020304" pitchFamily="18" charset="0"/>
                    <a:cs typeface="Times New Roman" panose="02020603050405020304" pitchFamily="18" charset="0"/>
                  </a:rPr>
                  <a:t>、</a:t>
                </a:r>
                <a:r>
                  <a:rPr lang="en-US" altLang="zh-CN" sz="1200" b="0" dirty="0">
                    <a:latin typeface="Times New Roman" panose="02020603050405020304" pitchFamily="18" charset="0"/>
                    <a:cs typeface="Times New Roman" panose="02020603050405020304" pitchFamily="18" charset="0"/>
                  </a:rPr>
                  <a:t>WS</a:t>
                </a:r>
                <a:r>
                  <a:rPr lang="en-US" altLang="zh-CN" sz="1000" b="0" dirty="0">
                    <a:latin typeface="Times New Roman" panose="02020603050405020304" pitchFamily="18" charset="0"/>
                    <a:cs typeface="Times New Roman" panose="02020603050405020304" pitchFamily="18" charset="0"/>
                  </a:rPr>
                  <a:t>2</a:t>
                </a:r>
                <a:r>
                  <a:rPr lang="zh-CN" altLang="en-US" sz="1200" b="0" dirty="0">
                    <a:latin typeface="Times New Roman" panose="02020603050405020304" pitchFamily="18" charset="0"/>
                    <a:cs typeface="Times New Roman" panose="02020603050405020304" pitchFamily="18" charset="0"/>
                  </a:rPr>
                  <a:t>的生长也有促进作用。</a:t>
                </a:r>
                <a:endParaRPr lang="en-US" altLang="zh-CN" sz="1200" dirty="0">
                  <a:latin typeface="黑体" panose="02010609060101010101" pitchFamily="49" charset="-122"/>
                  <a:ea typeface="黑体" panose="02010609060101010101" pitchFamily="49" charset="-122"/>
                  <a:cs typeface="Times New Roman" panose="02020603050405020304" pitchFamily="18" charset="0"/>
                </a:endParaRPr>
              </a:p>
            </p:txBody>
          </p:sp>
        </mc:Choice>
        <mc:Fallback xmlns="">
          <p:sp>
            <p:nvSpPr>
              <p:cNvPr id="3" name="备注占位符 2"/>
              <p:cNvSpPr>
                <a:spLocks noGrp="1"/>
              </p:cNvSpPr>
              <p:nvPr>
                <p:ph type="body" idx="1"/>
              </p:nvPr>
            </p:nvSpPr>
            <p:spPr/>
            <p:txBody>
              <a:bodyPr/>
              <a:lstStyle/>
              <a:p>
                <a:pPr marL="0" indent="0">
                  <a:buNone/>
                </a:pPr>
                <a:r>
                  <a:rPr lang="zh-CN" altLang="en-US" sz="1200" dirty="0">
                    <a:latin typeface="黑体" panose="02010609060101010101" pitchFamily="49" charset="-122"/>
                    <a:ea typeface="黑体" panose="02010609060101010101" pitchFamily="49" charset="-122"/>
                    <a:cs typeface="Times New Roman" panose="02020603050405020304" pitchFamily="18" charset="0"/>
                  </a:rPr>
                  <a:t>发现通过金属氟化物释放氟可大大加快石墨烯的生长速度，有效地将</a:t>
                </a:r>
                <a:r>
                  <a:rPr lang="en-US" altLang="zh-CN" sz="1200" dirty="0">
                    <a:latin typeface="黑体" panose="02010609060101010101" pitchFamily="49" charset="-122"/>
                    <a:ea typeface="黑体" panose="02010609060101010101" pitchFamily="49" charset="-122"/>
                    <a:cs typeface="Times New Roman" panose="02020603050405020304" pitchFamily="18" charset="0"/>
                  </a:rPr>
                  <a:t>CVD</a:t>
                </a:r>
                <a:r>
                  <a:rPr lang="zh-CN" altLang="en-US" sz="1200" dirty="0">
                    <a:latin typeface="黑体" panose="02010609060101010101" pitchFamily="49" charset="-122"/>
                    <a:ea typeface="黑体" panose="02010609060101010101" pitchFamily="49" charset="-122"/>
                    <a:cs typeface="Times New Roman" panose="02020603050405020304" pitchFamily="18" charset="0"/>
                  </a:rPr>
                  <a:t>中石墨烯上的甲烷分解反应的动力学过程由吸热转变为了放热，使得石墨烯的生长速率显著提高，达到了约</a:t>
                </a:r>
                <a:r>
                  <a:rPr lang="en-US" altLang="zh-CN" sz="1200" dirty="0">
                    <a:latin typeface="黑体" panose="02010609060101010101" pitchFamily="49" charset="-122"/>
                    <a:ea typeface="黑体" panose="02010609060101010101" pitchFamily="49" charset="-122"/>
                    <a:cs typeface="Times New Roman" panose="02020603050405020304" pitchFamily="18" charset="0"/>
                  </a:rPr>
                  <a:t>200</a:t>
                </a:r>
                <a:r>
                  <a:rPr lang="zh-CN" altLang="en-US" sz="1200" i="0">
                    <a:latin typeface="Cambria Math" panose="02040503050406030204" pitchFamily="18" charset="0"/>
                  </a:rPr>
                  <a:t>𝜇</a:t>
                </a:r>
                <a:r>
                  <a:rPr lang="en-US" altLang="zh-CN" sz="1200" i="0">
                    <a:latin typeface="Cambria Math" panose="02040503050406030204" pitchFamily="18" charset="0"/>
                  </a:rPr>
                  <a:t>m</a:t>
                </a:r>
                <a:r>
                  <a:rPr lang="en-US" altLang="zh-CN" sz="1200" b="0" i="0">
                    <a:latin typeface="Cambria Math" panose="02040503050406030204" pitchFamily="18" charset="0"/>
                  </a:rPr>
                  <a:t>𝑠^(−1)</a:t>
                </a:r>
                <a:r>
                  <a:rPr lang="zh-CN" altLang="en-US" sz="1200" b="0" i="0">
                    <a:latin typeface="Cambria Math" panose="02040503050406030204" pitchFamily="18" charset="0"/>
                  </a:rPr>
                  <a:t> </a:t>
                </a:r>
                <a:r>
                  <a:rPr lang="zh-CN" altLang="en-US" sz="1200" i="0">
                    <a:latin typeface="Cambria Math" panose="02040503050406030204" pitchFamily="18" charset="0"/>
                  </a:rPr>
                  <a:t>。</a:t>
                </a:r>
                <a:endParaRPr lang="en-US" altLang="zh-CN" sz="1200" dirty="0">
                  <a:latin typeface="黑体" panose="02010609060101010101" pitchFamily="49" charset="-122"/>
                  <a:ea typeface="黑体" panose="02010609060101010101" pitchFamily="49" charset="-122"/>
                  <a:cs typeface="Times New Roman" panose="02020603050405020304" pitchFamily="18" charset="0"/>
                </a:endParaRPr>
              </a:p>
            </p:txBody>
          </p:sp>
        </mc:Fallback>
      </mc:AlternateContent>
      <p:sp>
        <p:nvSpPr>
          <p:cNvPr id="4" name="灯片编号占位符 3"/>
          <p:cNvSpPr>
            <a:spLocks noGrp="1"/>
          </p:cNvSpPr>
          <p:nvPr>
            <p:ph type="sldNum" sz="quarter" idx="5"/>
          </p:nvPr>
        </p:nvSpPr>
        <p:spPr/>
        <p:txBody>
          <a:bodyPr/>
          <a:lstStyle/>
          <a:p>
            <a:fld id="{7B563790-CCE4-48ED-A4FA-7C1C82661F70}" type="slidenum">
              <a:rPr lang="zh-CN" altLang="en-US" smtClean="0"/>
              <a:t>15</a:t>
            </a:fld>
            <a:endParaRPr lang="zh-CN" altLang="en-US"/>
          </a:p>
        </p:txBody>
      </p:sp>
    </p:spTree>
    <p:extLst>
      <p:ext uri="{BB962C8B-B14F-4D97-AF65-F5344CB8AC3E}">
        <p14:creationId xmlns:p14="http://schemas.microsoft.com/office/powerpoint/2010/main" val="388224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3304EB3-6F8C-4C7C-9A07-8B0BECB56EC7}"/>
              </a:ext>
            </a:extLst>
          </p:cNvPr>
          <p:cNvSpPr>
            <a:spLocks noGrp="1"/>
          </p:cNvSpPr>
          <p:nvPr>
            <p:ph type="body" idx="1"/>
          </p:nvPr>
        </p:nvSpPr>
        <p:spPr/>
        <p:txBody>
          <a:bodyPr/>
          <a:lstStyle/>
          <a:p>
            <a:r>
              <a:rPr lang="zh-CN" altLang="en-US" dirty="0"/>
              <a:t>通过成核控制加上快速生长，我们可以实现毫米、厘米级大单晶的生长，现在我们考虑第二种思路，取向控制。即基于同取向畴区拼接无晶界这个结果，我们期望通过调控实现所有单畴只有一个方向，这样所有畴区拼接后均无晶界产生，这种思路更有望实现米级的制备。</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首先我们要提的是目前石墨烯的取向控制实现米级生长，在此之前我们先来了解</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2013</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年的一篇</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science</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，该工作发现氧可钝化</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Cu</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表面活性位点，大大降低石墨烯的成核密度。此外，氧能降低碳氢化合物的脱氢势垒加速石墨烯的生长。与上面提到的</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F</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的效果类似。</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7B563790-CCE4-48ED-A4FA-7C1C82661F70}" type="slidenum">
              <a:rPr lang="zh-CN" altLang="en-US" smtClean="0"/>
              <a:t>17</a:t>
            </a:fld>
            <a:endParaRPr lang="zh-CN" altLang="en-US"/>
          </a:p>
        </p:txBody>
      </p:sp>
    </p:spTree>
    <p:extLst>
      <p:ext uri="{BB962C8B-B14F-4D97-AF65-F5344CB8AC3E}">
        <p14:creationId xmlns:p14="http://schemas.microsoft.com/office/powerpoint/2010/main" val="388074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黑体" panose="02010609060101010101" pitchFamily="49" charset="-122"/>
                    <a:ea typeface="黑体" panose="02010609060101010101" pitchFamily="49" charset="-122"/>
                  </a:rPr>
                  <a:t>基于氧的催化作用，</a:t>
                </a:r>
                <a:r>
                  <a:rPr lang="en-US" altLang="zh-CN" sz="1200" dirty="0">
                    <a:latin typeface="黑体" panose="02010609060101010101" pitchFamily="49" charset="-122"/>
                    <a:ea typeface="黑体" panose="02010609060101010101" pitchFamily="49" charset="-122"/>
                  </a:rPr>
                  <a:t>2017</a:t>
                </a:r>
                <a:r>
                  <a:rPr lang="zh-CN" altLang="en-US" sz="1200" dirty="0">
                    <a:latin typeface="黑体" panose="02010609060101010101" pitchFamily="49" charset="-122"/>
                    <a:ea typeface="黑体" panose="02010609060101010101" pitchFamily="49" charset="-122"/>
                  </a:rPr>
                  <a:t>年，石墨烯实现了米级单晶的超快生长。该文章首先由工业铜箔通过高温退火，在热梯度驱使下制备获得表面能最低的</a:t>
                </a:r>
                <a:r>
                  <a:rPr lang="en-US" altLang="zh-CN" sz="1200" dirty="0">
                    <a:latin typeface="黑体" panose="02010609060101010101" pitchFamily="49" charset="-122"/>
                    <a:ea typeface="黑体" panose="02010609060101010101" pitchFamily="49" charset="-122"/>
                  </a:rPr>
                  <a:t>Cu(111)</a:t>
                </a:r>
                <a:r>
                  <a:rPr lang="zh-CN" altLang="en-US" sz="1200" dirty="0">
                    <a:latin typeface="黑体" panose="02010609060101010101" pitchFamily="49" charset="-122"/>
                    <a:ea typeface="黑体" panose="02010609060101010101" pitchFamily="49" charset="-122"/>
                  </a:rPr>
                  <a:t>晶面</a:t>
                </a:r>
              </a:p>
              <a:p>
                <a:r>
                  <a:rPr lang="zh-CN" altLang="en-US" dirty="0"/>
                  <a:t>（</a:t>
                </a:r>
                <a:r>
                  <a:rPr lang="en-US" altLang="zh-CN" dirty="0"/>
                  <a:t>a</a:t>
                </a:r>
                <a:r>
                  <a:rPr lang="zh-CN" altLang="en-US" dirty="0"/>
                  <a:t>）是装置的示意图。中心温区最高为</a:t>
                </a:r>
                <a:r>
                  <a:rPr lang="en-US" altLang="zh-CN" dirty="0"/>
                  <a:t>1030</a:t>
                </a:r>
                <a:r>
                  <a:rPr lang="zh-CN" altLang="en-US" dirty="0"/>
                  <a:t>摄氏度，温度的梯度会使</a:t>
                </a:r>
                <a:r>
                  <a:rPr lang="en-US" altLang="zh-CN" dirty="0"/>
                  <a:t>grain</a:t>
                </a:r>
                <a:r>
                  <a:rPr lang="zh-CN" altLang="en-US" dirty="0"/>
                  <a:t>逐渐形成</a:t>
                </a:r>
                <a:r>
                  <a:rPr lang="en-US" altLang="zh-CN" dirty="0"/>
                  <a:t>(111)</a:t>
                </a:r>
                <a:r>
                  <a:rPr lang="zh-CN" altLang="en-US" dirty="0"/>
                  <a:t>，这是</a:t>
                </a:r>
                <a:r>
                  <a:rPr lang="en-US" altLang="zh-CN" dirty="0"/>
                  <a:t>DFT</a:t>
                </a:r>
                <a:r>
                  <a:rPr lang="zh-CN" altLang="en-US" dirty="0"/>
                  <a:t>和分子动力学</a:t>
                </a:r>
                <a:r>
                  <a:rPr lang="en-US" altLang="zh-CN" dirty="0"/>
                  <a:t>(Molecular dynamics)</a:t>
                </a:r>
                <a:r>
                  <a:rPr lang="zh-CN" altLang="en-US" dirty="0"/>
                  <a:t>计算得到表面能最低的态（</a:t>
                </a:r>
                <a:r>
                  <a:rPr lang="en-US" altLang="zh-CN" dirty="0"/>
                  <a:t>b</a:t>
                </a:r>
                <a:r>
                  <a:rPr lang="zh-CN" altLang="en-US" dirty="0"/>
                  <a:t>）是实际过程中的</a:t>
                </a:r>
                <a:r>
                  <a:rPr lang="en-US" altLang="zh-CN" dirty="0"/>
                  <a:t>Cu</a:t>
                </a:r>
                <a:r>
                  <a:rPr lang="zh-CN" altLang="en-US" dirty="0"/>
                  <a:t>（</a:t>
                </a:r>
                <a:r>
                  <a:rPr lang="en-US" altLang="zh-CN" dirty="0"/>
                  <a:t>111</a:t>
                </a:r>
                <a:r>
                  <a:rPr lang="zh-CN" altLang="en-US" dirty="0"/>
                  <a:t>）生长的进化过程</a:t>
                </a:r>
                <a:r>
                  <a:rPr lang="en-US" altLang="zh-CN" sz="1200" dirty="0">
                    <a:latin typeface="黑体" panose="02010609060101010101" pitchFamily="49" charset="-122"/>
                    <a:ea typeface="黑体" panose="02010609060101010101" pitchFamily="49" charset="-122"/>
                  </a:rPr>
                  <a:t>(</a:t>
                </a:r>
                <a:r>
                  <a:rPr lang="en-US" altLang="zh-CN" sz="1200" dirty="0" err="1">
                    <a:latin typeface="黑体" panose="02010609060101010101" pitchFamily="49" charset="-122"/>
                    <a:ea typeface="黑体" panose="02010609060101010101" pitchFamily="49" charset="-122"/>
                  </a:rPr>
                  <a:t>c~f</a:t>
                </a:r>
                <a:r>
                  <a:rPr lang="en-US" altLang="zh-CN" sz="1200" dirty="0">
                    <a:latin typeface="黑体" panose="02010609060101010101" pitchFamily="49" charset="-122"/>
                    <a:ea typeface="黑体" panose="02010609060101010101" pitchFamily="49" charset="-122"/>
                  </a:rPr>
                  <a:t>)</a:t>
                </a:r>
                <a:r>
                  <a:rPr lang="zh-CN" altLang="en-US" dirty="0"/>
                  <a:t>是</a:t>
                </a:r>
                <a:r>
                  <a:rPr lang="zh-CN" altLang="en-US" sz="1200" dirty="0">
                    <a:latin typeface="黑体" panose="02010609060101010101" pitchFamily="49" charset="-122"/>
                    <a:ea typeface="黑体" panose="02010609060101010101" pitchFamily="49" charset="-122"/>
                  </a:rPr>
                  <a:t>铜箔分别经过</a:t>
                </a:r>
                <a:r>
                  <a:rPr lang="en-US" altLang="zh-CN" sz="1200" dirty="0">
                    <a:latin typeface="黑体" panose="02010609060101010101" pitchFamily="49" charset="-122"/>
                    <a:ea typeface="黑体" panose="02010609060101010101" pitchFamily="49" charset="-122"/>
                  </a:rPr>
                  <a:t>1</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2</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50min</a:t>
                </a:r>
                <a:r>
                  <a:rPr lang="zh-CN" altLang="en-US" sz="1200" dirty="0">
                    <a:latin typeface="黑体" panose="02010609060101010101" pitchFamily="49" charset="-122"/>
                    <a:ea typeface="黑体" panose="02010609060101010101" pitchFamily="49" charset="-122"/>
                  </a:rPr>
                  <a:t>退火后的情况。</a:t>
                </a:r>
                <a:r>
                  <a:rPr lang="en-US" altLang="zh-CN" sz="1200" dirty="0">
                    <a:latin typeface="黑体" panose="02010609060101010101" pitchFamily="49" charset="-122"/>
                    <a:ea typeface="黑体" panose="02010609060101010101" pitchFamily="49" charset="-122"/>
                  </a:rPr>
                  <a:t>(g)</a:t>
                </a:r>
                <a:r>
                  <a:rPr lang="zh-CN" altLang="en-US" sz="1200" dirty="0">
                    <a:latin typeface="黑体" panose="02010609060101010101" pitchFamily="49" charset="-122"/>
                    <a:ea typeface="黑体" panose="02010609060101010101" pitchFamily="49" charset="-122"/>
                  </a:rPr>
                  <a:t>对应</a:t>
                </a:r>
                <a:r>
                  <a:rPr lang="en-US" altLang="zh-CN" sz="1200" dirty="0">
                    <a:latin typeface="黑体" panose="02010609060101010101" pitchFamily="49" charset="-122"/>
                    <a:ea typeface="黑体" panose="02010609060101010101" pitchFamily="49" charset="-122"/>
                  </a:rPr>
                  <a:t>(f)</a:t>
                </a:r>
                <a:r>
                  <a:rPr lang="zh-CN" altLang="en-US" sz="1200" dirty="0">
                    <a:latin typeface="黑体" panose="02010609060101010101" pitchFamily="49" charset="-122"/>
                    <a:ea typeface="黑体" panose="02010609060101010101" pitchFamily="49" charset="-122"/>
                  </a:rPr>
                  <a:t>图中不同区域的</a:t>
                </a:r>
                <a:r>
                  <a:rPr lang="en-US" altLang="zh-CN" sz="1200" dirty="0">
                    <a:latin typeface="黑体" panose="02010609060101010101" pitchFamily="49" charset="-122"/>
                    <a:ea typeface="黑体" panose="02010609060101010101" pitchFamily="49" charset="-122"/>
                  </a:rPr>
                  <a:t>LEED</a:t>
                </a:r>
                <a:r>
                  <a:rPr lang="zh-CN" altLang="en-US" sz="1200" dirty="0">
                    <a:latin typeface="黑体" panose="02010609060101010101" pitchFamily="49" charset="-122"/>
                    <a:ea typeface="黑体" panose="02010609060101010101" pitchFamily="49" charset="-122"/>
                  </a:rPr>
                  <a:t>表征，各区具有一致的取向</a:t>
                </a:r>
                <a:r>
                  <a:rPr lang="en-US" altLang="zh-CN" sz="1200" dirty="0">
                    <a:latin typeface="黑体" panose="02010609060101010101" pitchFamily="49" charset="-122"/>
                    <a:ea typeface="黑体" panose="02010609060101010101" pitchFamily="49" charset="-122"/>
                  </a:rPr>
                  <a:t>.</a:t>
                </a:r>
                <a:endParaRPr lang="zh-CN" altLang="en-US" sz="1200" dirty="0">
                  <a:latin typeface="黑体" panose="02010609060101010101" pitchFamily="49" charset="-122"/>
                  <a:ea typeface="黑体" panose="02010609060101010101" pitchFamily="49" charset="-122"/>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黑体" panose="02010609060101010101" pitchFamily="49" charset="-122"/>
                    <a:ea typeface="黑体" panose="02010609060101010101" pitchFamily="49" charset="-122"/>
                  </a:rPr>
                  <a:t>铜箔制备：工业铜箔置于石英衬底上，不断传送到通有氩气的</a:t>
                </a:r>
                <a:r>
                  <a:rPr lang="en-US" altLang="zh-CN" sz="1200" dirty="0">
                    <a:latin typeface="黑体" panose="02010609060101010101" pitchFamily="49" charset="-122"/>
                    <a:ea typeface="黑体" panose="02010609060101010101" pitchFamily="49" charset="-122"/>
                  </a:rPr>
                  <a:t>CVD</a:t>
                </a:r>
                <a:r>
                  <a:rPr lang="zh-CN" altLang="en-US" sz="1200" dirty="0">
                    <a:latin typeface="黑体" panose="02010609060101010101" pitchFamily="49" charset="-122"/>
                    <a:ea typeface="黑体" panose="02010609060101010101" pitchFamily="49" charset="-122"/>
                  </a:rPr>
                  <a:t>熔炉中，</a:t>
                </a:r>
                <a:r>
                  <a:rPr lang="en-US" altLang="zh-CN" sz="1200" dirty="0">
                    <a:latin typeface="黑体" panose="02010609060101010101" pitchFamily="49" charset="-122"/>
                    <a:ea typeface="黑体" panose="02010609060101010101" pitchFamily="49" charset="-122"/>
                  </a:rPr>
                  <a:t>1030</a:t>
                </a:r>
                <a:r>
                  <a:rPr lang="zh-CN" altLang="en-US" sz="1200" dirty="0">
                    <a:latin typeface="黑体" panose="02010609060101010101" pitchFamily="49" charset="-122"/>
                    <a:ea typeface="黑体" panose="02010609060101010101" pitchFamily="49" charset="-122"/>
                  </a:rPr>
                  <a:t>℃热梯度会驱使晶粒逐渐构成表面能最低的</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晶面</a:t>
                </a:r>
              </a:p>
              <a:p>
                <a:r>
                  <a:rPr lang="zh-CN" altLang="en-US" dirty="0"/>
                  <a:t>（</a:t>
                </a:r>
                <a:r>
                  <a:rPr lang="en-US" altLang="zh-CN" dirty="0"/>
                  <a:t>a</a:t>
                </a:r>
                <a:r>
                  <a:rPr lang="zh-CN" altLang="en-US" dirty="0"/>
                  <a:t>）</a:t>
                </a:r>
                <a:r>
                  <a:rPr lang="en-US" altLang="zh-CN" dirty="0"/>
                  <a:t>schematics of experiment design for the continuous production of single crystal Cu</a:t>
                </a:r>
                <a:r>
                  <a:rPr lang="zh-CN" altLang="en-US" dirty="0"/>
                  <a:t>（</a:t>
                </a:r>
                <a:r>
                  <a:rPr lang="en-US" altLang="zh-CN" dirty="0"/>
                  <a:t>111</a:t>
                </a:r>
                <a:r>
                  <a:rPr lang="zh-CN" altLang="en-US" dirty="0"/>
                  <a:t>）</a:t>
                </a:r>
                <a:r>
                  <a:rPr lang="en-US" altLang="zh-CN" dirty="0"/>
                  <a:t>foil with a hot temperature zone at the central are of the furnace tube</a:t>
                </a:r>
              </a:p>
              <a:p>
                <a:r>
                  <a:rPr lang="zh-CN" altLang="en-US" dirty="0"/>
                  <a:t>中心温区最高为</a:t>
                </a:r>
                <a:r>
                  <a:rPr lang="en-US" altLang="zh-CN" dirty="0"/>
                  <a:t>1030</a:t>
                </a:r>
                <a:r>
                  <a:rPr lang="zh-CN" altLang="en-US" dirty="0"/>
                  <a:t>摄氏度，温度的梯度会使</a:t>
                </a:r>
                <a:r>
                  <a:rPr lang="en-US" altLang="zh-CN" dirty="0"/>
                  <a:t>grain</a:t>
                </a:r>
                <a:r>
                  <a:rPr lang="zh-CN" altLang="en-US" dirty="0"/>
                  <a:t>逐渐形成</a:t>
                </a:r>
                <a:r>
                  <a:rPr lang="en-US" altLang="zh-CN" dirty="0"/>
                  <a:t>(111)</a:t>
                </a:r>
                <a:r>
                  <a:rPr lang="zh-CN" altLang="en-US" dirty="0"/>
                  <a:t>，这是</a:t>
                </a:r>
                <a:r>
                  <a:rPr lang="en-US" altLang="zh-CN" dirty="0"/>
                  <a:t>DFT</a:t>
                </a:r>
                <a:r>
                  <a:rPr lang="zh-CN" altLang="en-US" dirty="0"/>
                  <a:t>和分子动力学</a:t>
                </a:r>
                <a:r>
                  <a:rPr lang="en-US" altLang="zh-CN" dirty="0"/>
                  <a:t>(Molecular dynamics)</a:t>
                </a:r>
                <a:r>
                  <a:rPr lang="zh-CN" altLang="en-US" dirty="0"/>
                  <a:t>计算得到表面能最低的态</a:t>
                </a:r>
                <a:endParaRPr lang="en-US" altLang="zh-CN" dirty="0"/>
              </a:p>
              <a:p>
                <a:r>
                  <a:rPr lang="zh-CN" altLang="en-US" dirty="0"/>
                  <a:t>（</a:t>
                </a:r>
                <a:r>
                  <a:rPr lang="en-US" altLang="zh-CN" dirty="0"/>
                  <a:t>b</a:t>
                </a:r>
                <a:r>
                  <a:rPr lang="zh-CN" altLang="en-US" dirty="0"/>
                  <a:t>）</a:t>
                </a:r>
                <a:r>
                  <a:rPr lang="en-US" altLang="zh-CN" dirty="0"/>
                  <a:t>the schematic evolution of the Cu(111) grain growth in the foil during annealing-a single-crystal Cu(111)nucleus formed at the tapered end of the foil and the size of this grain gradually expanded. The Cu foil continuous slides.</a:t>
                </a:r>
              </a:p>
              <a:p>
                <a:r>
                  <a:rPr lang="en-US" altLang="zh-CN" dirty="0"/>
                  <a:t>(c-e)a single crystal Cu(111) grain is formed and grows larger and larger after 1</a:t>
                </a:r>
                <a:r>
                  <a:rPr lang="zh-CN" altLang="en-US" dirty="0"/>
                  <a:t>、</a:t>
                </a:r>
                <a:r>
                  <a:rPr lang="en-US" altLang="zh-CN" dirty="0"/>
                  <a:t>2</a:t>
                </a:r>
                <a:r>
                  <a:rPr lang="zh-CN" altLang="en-US" dirty="0"/>
                  <a:t>、</a:t>
                </a:r>
                <a:r>
                  <a:rPr lang="en-US" altLang="zh-CN" dirty="0"/>
                  <a:t>4minuter of heating with a central temperature of 1030</a:t>
                </a:r>
              </a:p>
              <a:p>
                <a:pPr>
                  <a:lnSpc>
                    <a:spcPct val="125000"/>
                  </a:lnSpc>
                </a:pPr>
                <a:r>
                  <a:rPr lang="en-US" altLang="zh-CN" sz="1200" dirty="0">
                    <a:latin typeface="黑体" panose="02010609060101010101" pitchFamily="49" charset="-122"/>
                    <a:ea typeface="黑体" panose="02010609060101010101" pitchFamily="49" charset="-122"/>
                  </a:rPr>
                  <a:t>(</a:t>
                </a:r>
                <a:r>
                  <a:rPr lang="en-US" altLang="zh-CN" sz="1200" dirty="0" err="1">
                    <a:latin typeface="黑体" panose="02010609060101010101" pitchFamily="49" charset="-122"/>
                    <a:ea typeface="黑体" panose="02010609060101010101" pitchFamily="49" charset="-122"/>
                  </a:rPr>
                  <a:t>c~e</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铜箔分别经过</a:t>
                </a:r>
                <a:r>
                  <a:rPr lang="en-US" altLang="zh-CN" sz="1200" dirty="0">
                    <a:latin typeface="黑体" panose="02010609060101010101" pitchFamily="49" charset="-122"/>
                    <a:ea typeface="黑体" panose="02010609060101010101" pitchFamily="49" charset="-122"/>
                  </a:rPr>
                  <a:t>1</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2</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4</a:t>
                </a:r>
                <a:r>
                  <a:rPr lang="zh-CN" altLang="en-US" sz="1200" dirty="0">
                    <a:latin typeface="黑体" panose="02010609060101010101" pitchFamily="49" charset="-122"/>
                    <a:ea typeface="黑体" panose="02010609060101010101" pitchFamily="49" charset="-122"/>
                  </a:rPr>
                  <a:t>分钟中心温度</a:t>
                </a:r>
                <a:r>
                  <a:rPr lang="en-US" altLang="zh-CN" sz="1200" dirty="0">
                    <a:latin typeface="黑体" panose="02010609060101010101" pitchFamily="49" charset="-122"/>
                    <a:ea typeface="黑体" panose="02010609060101010101" pitchFamily="49" charset="-122"/>
                  </a:rPr>
                  <a:t>1030</a:t>
                </a:r>
                <a:r>
                  <a:rPr lang="zh-CN" altLang="en-US" sz="1200" dirty="0">
                    <a:latin typeface="黑体" panose="02010609060101010101" pitchFamily="49" charset="-122"/>
                    <a:ea typeface="黑体" panose="02010609060101010101" pitchFamily="49" charset="-122"/>
                  </a:rPr>
                  <a:t>℃的梯度加热后，铜</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晶面逐渐形成并扩大</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(f)</a:t>
                </a:r>
                <a:r>
                  <a:rPr lang="zh-CN" altLang="en-US" sz="1200" dirty="0">
                    <a:latin typeface="黑体" panose="02010609060101010101" pitchFamily="49" charset="-122"/>
                    <a:ea typeface="黑体" panose="02010609060101010101" pitchFamily="49" charset="-122"/>
                  </a:rPr>
                  <a:t>经过</a:t>
                </a:r>
                <a:r>
                  <a:rPr lang="en-US" altLang="zh-CN" sz="1200" dirty="0">
                    <a:latin typeface="黑体" panose="02010609060101010101" pitchFamily="49" charset="-122"/>
                    <a:ea typeface="黑体" panose="02010609060101010101" pitchFamily="49" charset="-122"/>
                  </a:rPr>
                  <a:t>50min</a:t>
                </a:r>
                <a:r>
                  <a:rPr lang="zh-CN" altLang="en-US" sz="1200" dirty="0">
                    <a:latin typeface="黑体" panose="02010609060101010101" pitchFamily="49" charset="-122"/>
                    <a:ea typeface="黑体" panose="02010609060101010101" pitchFamily="49" charset="-122"/>
                  </a:rPr>
                  <a:t>的制备操作后，铜箔可达到</a:t>
                </a:r>
                <a:r>
                  <a:rPr lang="en-US" altLang="zh-CN" sz="1200" dirty="0">
                    <a:latin typeface="黑体" panose="02010609060101010101" pitchFamily="49" charset="-122"/>
                    <a:ea typeface="黑体" panose="02010609060101010101" pitchFamily="49" charset="-122"/>
                  </a:rPr>
                  <a:t>5</a:t>
                </a:r>
                <a:r>
                  <a:rPr lang="en-US" altLang="zh-CN" sz="1200" i="0">
                    <a:latin typeface="Cambria Math" panose="02040503050406030204" pitchFamily="18" charset="0"/>
                  </a:rPr>
                  <a:t>×</a:t>
                </a:r>
                <a:r>
                  <a:rPr lang="en-US" altLang="zh-CN" sz="1200" dirty="0">
                    <a:latin typeface="黑体" panose="02010609060101010101" pitchFamily="49" charset="-122"/>
                    <a:ea typeface="黑体" panose="02010609060101010101" pitchFamily="49" charset="-122"/>
                  </a:rPr>
                  <a:t>50</a:t>
                </a:r>
                <a:r>
                  <a:rPr lang="en-US" altLang="zh-CN" sz="1200" i="0" dirty="0">
                    <a:latin typeface="Cambria Math" panose="02040503050406030204" pitchFamily="18" charset="0"/>
                  </a:rPr>
                  <a:t>cm^2</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(g)</a:t>
                </a:r>
                <a:r>
                  <a:rPr lang="zh-CN" altLang="en-US" sz="1200" dirty="0">
                    <a:latin typeface="黑体" panose="02010609060101010101" pitchFamily="49" charset="-122"/>
                    <a:ea typeface="黑体" panose="02010609060101010101" pitchFamily="49" charset="-122"/>
                  </a:rPr>
                  <a:t>对应</a:t>
                </a:r>
                <a:r>
                  <a:rPr lang="en-US" altLang="zh-CN" sz="1200" dirty="0">
                    <a:latin typeface="黑体" panose="02010609060101010101" pitchFamily="49" charset="-122"/>
                    <a:ea typeface="黑体" panose="02010609060101010101" pitchFamily="49" charset="-122"/>
                  </a:rPr>
                  <a:t>(f)</a:t>
                </a:r>
                <a:r>
                  <a:rPr lang="zh-CN" altLang="en-US" sz="1200" dirty="0">
                    <a:latin typeface="黑体" panose="02010609060101010101" pitchFamily="49" charset="-122"/>
                    <a:ea typeface="黑体" panose="02010609060101010101" pitchFamily="49" charset="-122"/>
                  </a:rPr>
                  <a:t>图中不同区域的</a:t>
                </a:r>
                <a:r>
                  <a:rPr lang="en-US" altLang="zh-CN" sz="1200" dirty="0">
                    <a:latin typeface="黑体" panose="02010609060101010101" pitchFamily="49" charset="-122"/>
                    <a:ea typeface="黑体" panose="02010609060101010101" pitchFamily="49" charset="-122"/>
                  </a:rPr>
                  <a:t>LEED</a:t>
                </a:r>
                <a:r>
                  <a:rPr lang="zh-CN" altLang="en-US" sz="1200" dirty="0">
                    <a:latin typeface="黑体" panose="02010609060101010101" pitchFamily="49" charset="-122"/>
                    <a:ea typeface="黑体" panose="02010609060101010101" pitchFamily="49" charset="-122"/>
                  </a:rPr>
                  <a:t>表征，各区具有一致的取向</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(h)</a:t>
                </a:r>
                <a:r>
                  <a:rPr lang="zh-CN" altLang="en-US" sz="1200" dirty="0">
                    <a:latin typeface="黑体" panose="02010609060101010101" pitchFamily="49" charset="-122"/>
                    <a:ea typeface="黑体" panose="02010609060101010101" pitchFamily="49" charset="-122"/>
                  </a:rPr>
                  <a:t>高分辨透射电子显微镜下，铜箔表现出面心</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晶面取向，插图为</a:t>
                </a:r>
                <a:r>
                  <a:rPr lang="en-US" altLang="zh-CN" sz="1200" dirty="0">
                    <a:latin typeface="黑体" panose="02010609060101010101" pitchFamily="49" charset="-122"/>
                    <a:ea typeface="黑体" panose="02010609060101010101" pitchFamily="49" charset="-122"/>
                  </a:rPr>
                  <a:t>TEM</a:t>
                </a:r>
                <a:r>
                  <a:rPr lang="zh-CN" altLang="en-US" sz="1200" dirty="0">
                    <a:latin typeface="黑体" panose="02010609060101010101" pitchFamily="49" charset="-122"/>
                    <a:ea typeface="黑体" panose="02010609060101010101" pitchFamily="49" charset="-122"/>
                  </a:rPr>
                  <a:t>图像经过快速傅立叶变换后，具有与</a:t>
                </a:r>
                <a:r>
                  <a:rPr lang="en-US" altLang="zh-CN" sz="1200" dirty="0">
                    <a:latin typeface="黑体" panose="02010609060101010101" pitchFamily="49" charset="-122"/>
                    <a:ea typeface="黑体" panose="02010609060101010101" pitchFamily="49" charset="-122"/>
                  </a:rPr>
                  <a:t>(g)</a:t>
                </a:r>
                <a:r>
                  <a:rPr lang="zh-CN" altLang="en-US" sz="1200" dirty="0">
                    <a:latin typeface="黑体" panose="02010609060101010101" pitchFamily="49" charset="-122"/>
                    <a:ea typeface="黑体" panose="02010609060101010101" pitchFamily="49" charset="-122"/>
                  </a:rPr>
                  <a:t>图一致的晶格取向。</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 </a:t>
                </a:r>
                <a:endParaRPr lang="en-US" altLang="zh-CN" dirty="0"/>
              </a:p>
              <a:p>
                <a:r>
                  <a:rPr lang="en-US" altLang="zh-CN" dirty="0"/>
                  <a:t> </a:t>
                </a:r>
              </a:p>
            </p:txBody>
          </p:sp>
        </mc:Fallback>
      </mc:AlternateContent>
      <p:sp>
        <p:nvSpPr>
          <p:cNvPr id="4" name="灯片编号占位符 3"/>
          <p:cNvSpPr>
            <a:spLocks noGrp="1"/>
          </p:cNvSpPr>
          <p:nvPr>
            <p:ph type="sldNum" sz="quarter" idx="5"/>
          </p:nvPr>
        </p:nvSpPr>
        <p:spPr/>
        <p:txBody>
          <a:bodyPr/>
          <a:lstStyle/>
          <a:p>
            <a:fld id="{6C431C6E-8B90-45D2-AC41-2A66F8454985}" type="slidenum">
              <a:rPr lang="zh-CN" altLang="en-US" smtClean="0"/>
              <a:t>18</a:t>
            </a:fld>
            <a:endParaRPr lang="zh-CN" altLang="en-US"/>
          </a:p>
        </p:txBody>
      </p:sp>
    </p:spTree>
    <p:extLst>
      <p:ext uri="{BB962C8B-B14F-4D97-AF65-F5344CB8AC3E}">
        <p14:creationId xmlns:p14="http://schemas.microsoft.com/office/powerpoint/2010/main" val="180999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nSpc>
                    <a:spcPct val="125000"/>
                  </a:lnSpc>
                </a:pPr>
                <a:r>
                  <a:rPr lang="en-US" altLang="zh-CN" sz="1200" dirty="0">
                    <a:latin typeface="黑体" panose="02010609060101010101" pitchFamily="49" charset="-122"/>
                    <a:ea typeface="黑体" panose="02010609060101010101" pitchFamily="49" charset="-122"/>
                  </a:rPr>
                  <a:t>(a)</a:t>
                </a:r>
                <a:r>
                  <a:rPr lang="zh-CN" altLang="en-US" sz="1200" dirty="0">
                    <a:latin typeface="黑体" panose="02010609060101010101" pitchFamily="49" charset="-122"/>
                    <a:ea typeface="黑体" panose="02010609060101010101" pitchFamily="49" charset="-122"/>
                  </a:rPr>
                  <a:t>在铜</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面上生长石墨烯薄膜的示意图</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(b)</a:t>
                </a:r>
                <a:r>
                  <a:rPr lang="zh-CN" altLang="en-US" sz="1200" dirty="0">
                    <a:latin typeface="黑体" panose="02010609060101010101" pitchFamily="49" charset="-122"/>
                    <a:ea typeface="黑体" panose="02010609060101010101" pitchFamily="49" charset="-122"/>
                  </a:rPr>
                  <a:t>从上至下分别是可控生长了</a:t>
                </a:r>
                <a:r>
                  <a:rPr lang="en-US" altLang="zh-CN" sz="1200" dirty="0">
                    <a:latin typeface="黑体" panose="02010609060101010101" pitchFamily="49" charset="-122"/>
                    <a:ea typeface="黑体" panose="02010609060101010101" pitchFamily="49" charset="-122"/>
                  </a:rPr>
                  <a:t>60%</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90%</a:t>
                </a:r>
                <a:r>
                  <a:rPr lang="zh-CN" altLang="en-US" sz="1200" dirty="0">
                    <a:latin typeface="黑体" panose="02010609060101010101" pitchFamily="49" charset="-122"/>
                    <a:ea typeface="黑体" panose="02010609060101010101" pitchFamily="49" charset="-122"/>
                  </a:rPr>
                  <a:t>和</a:t>
                </a:r>
                <a:r>
                  <a:rPr lang="en-US" altLang="zh-CN" sz="1200" dirty="0">
                    <a:latin typeface="黑体" panose="02010609060101010101" pitchFamily="49" charset="-122"/>
                    <a:ea typeface="黑体" panose="02010609060101010101" pitchFamily="49" charset="-122"/>
                  </a:rPr>
                  <a:t>100%</a:t>
                </a:r>
                <a:r>
                  <a:rPr lang="zh-CN" altLang="en-US" sz="1200" dirty="0">
                    <a:latin typeface="黑体" panose="02010609060101010101" pitchFamily="49" charset="-122"/>
                    <a:ea typeface="黑体" panose="02010609060101010101" pitchFamily="49" charset="-122"/>
                  </a:rPr>
                  <a:t>石墨烯覆盖率的铜箔，其中</a:t>
                </a:r>
                <a:r>
                  <a:rPr lang="en-US" altLang="zh-CN" sz="1200" dirty="0">
                    <a:latin typeface="黑体" panose="02010609060101010101" pitchFamily="49" charset="-122"/>
                    <a:ea typeface="黑体" panose="02010609060101010101" pitchFamily="49" charset="-122"/>
                  </a:rPr>
                  <a:t>1</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2</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3</a:t>
                </a:r>
                <a:r>
                  <a:rPr lang="zh-CN" altLang="en-US" sz="1200" dirty="0">
                    <a:latin typeface="黑体" panose="02010609060101010101" pitchFamily="49" charset="-122"/>
                    <a:ea typeface="黑体" panose="02010609060101010101" pitchFamily="49" charset="-122"/>
                  </a:rPr>
                  <a:t>标注位置分别对应光学成像的</a:t>
                </a:r>
                <a:r>
                  <a:rPr lang="en-US" altLang="zh-CN" sz="1200" dirty="0">
                    <a:latin typeface="黑体" panose="02010609060101010101" pitchFamily="49" charset="-122"/>
                    <a:ea typeface="黑体" panose="02010609060101010101" pitchFamily="49" charset="-122"/>
                  </a:rPr>
                  <a:t>(c)</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(d)</a:t>
                </a:r>
                <a:r>
                  <a:rPr lang="zh-CN" altLang="en-US" sz="1200" dirty="0">
                    <a:latin typeface="黑体" panose="02010609060101010101" pitchFamily="49" charset="-122"/>
                    <a:ea typeface="黑体" panose="02010609060101010101" pitchFamily="49" charset="-122"/>
                  </a:rPr>
                  <a:t>和</a:t>
                </a:r>
                <a:r>
                  <a:rPr lang="en-US" altLang="zh-CN" sz="1200" dirty="0">
                    <a:latin typeface="黑体" panose="02010609060101010101" pitchFamily="49" charset="-122"/>
                    <a:ea typeface="黑体" panose="02010609060101010101" pitchFamily="49" charset="-122"/>
                  </a:rPr>
                  <a:t>(e)</a:t>
                </a:r>
                <a:r>
                  <a:rPr lang="zh-CN" altLang="en-US" sz="1200" dirty="0">
                    <a:latin typeface="黑体" panose="02010609060101010101" pitchFamily="49" charset="-122"/>
                    <a:ea typeface="黑体" panose="02010609060101010101" pitchFamily="49" charset="-122"/>
                  </a:rPr>
                  <a:t>图。可以看出</a:t>
                </a:r>
                <a:r>
                  <a:rPr lang="zh-CN" altLang="en-US" sz="1350" dirty="0">
                    <a:latin typeface="黑体" panose="02010609060101010101" pitchFamily="49" charset="-122"/>
                    <a:ea typeface="黑体" panose="02010609060101010101" pitchFamily="49" charset="-12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黑体" panose="02010609060101010101" pitchFamily="49" charset="-122"/>
                    <a:ea typeface="黑体" panose="02010609060101010101" pitchFamily="49" charset="-122"/>
                  </a:rPr>
                  <a:t>石墨烯</a:t>
                </a:r>
                <a:r>
                  <a:rPr lang="en-US" altLang="zh-CN" sz="1200" dirty="0">
                    <a:latin typeface="黑体" panose="02010609060101010101" pitchFamily="49" charset="-122"/>
                    <a:ea typeface="黑体" panose="02010609060101010101" pitchFamily="49" charset="-122"/>
                  </a:rPr>
                  <a:t>(f)</a:t>
                </a:r>
                <a:r>
                  <a:rPr lang="zh-CN" altLang="en-US" sz="1200" dirty="0">
                    <a:latin typeface="黑体" panose="02010609060101010101" pitchFamily="49" charset="-122"/>
                    <a:ea typeface="黑体" panose="02010609060101010101" pitchFamily="49" charset="-122"/>
                  </a:rPr>
                  <a:t>和铜</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面</a:t>
                </a:r>
                <a:r>
                  <a:rPr lang="en-US" altLang="zh-CN" sz="1200" dirty="0">
                    <a:latin typeface="黑体" panose="02010609060101010101" pitchFamily="49" charset="-122"/>
                    <a:ea typeface="黑体" panose="02010609060101010101" pitchFamily="49" charset="-122"/>
                  </a:rPr>
                  <a:t>(g)</a:t>
                </a:r>
                <a:r>
                  <a:rPr lang="zh-CN" altLang="en-US" sz="1200" dirty="0">
                    <a:latin typeface="黑体" panose="02010609060101010101" pitchFamily="49" charset="-122"/>
                    <a:ea typeface="黑体" panose="02010609060101010101" pitchFamily="49" charset="-122"/>
                  </a:rPr>
                  <a:t>的</a:t>
                </a:r>
                <a:r>
                  <a:rPr lang="en-US" altLang="zh-CN" sz="1200" dirty="0">
                    <a:latin typeface="黑体" panose="02010609060101010101" pitchFamily="49" charset="-122"/>
                    <a:ea typeface="黑体" panose="02010609060101010101" pitchFamily="49" charset="-122"/>
                  </a:rPr>
                  <a:t>LEED</a:t>
                </a:r>
                <a:r>
                  <a:rPr lang="zh-CN" altLang="en-US" sz="1200" dirty="0">
                    <a:latin typeface="黑体" panose="02010609060101010101" pitchFamily="49" charset="-122"/>
                    <a:ea typeface="黑体" panose="02010609060101010101" pitchFamily="49" charset="-122"/>
                  </a:rPr>
                  <a:t>图案，二者具有相同的</a:t>
                </a:r>
                <a14:m>
                  <m:oMath xmlns:m="http://schemas.openxmlformats.org/officeDocument/2006/math">
                    <m:sSub>
                      <m:sSubPr>
                        <m:ctrlPr>
                          <a:rPr lang="en-US" altLang="zh-CN" sz="1200" i="1">
                            <a:latin typeface="Cambria Math" panose="02040503050406030204" pitchFamily="18" charset="0"/>
                          </a:rPr>
                        </m:ctrlPr>
                      </m:sSubPr>
                      <m:e>
                        <m:r>
                          <a:rPr lang="en-US" altLang="zh-CN" sz="1200">
                            <a:latin typeface="Cambria Math" panose="02040503050406030204" pitchFamily="18" charset="0"/>
                          </a:rPr>
                          <m:t>𝐶</m:t>
                        </m:r>
                      </m:e>
                      <m:sub>
                        <m:r>
                          <a:rPr lang="en-US" altLang="zh-CN" sz="1200">
                            <a:latin typeface="Cambria Math" panose="02040503050406030204" pitchFamily="18" charset="0"/>
                          </a:rPr>
                          <m:t>3</m:t>
                        </m:r>
                      </m:sub>
                    </m:sSub>
                  </m:oMath>
                </a14:m>
                <a:r>
                  <a:rPr lang="zh-CN" altLang="en-US" sz="1200" dirty="0">
                    <a:latin typeface="黑体" panose="02010609060101010101" pitchFamily="49" charset="-122"/>
                    <a:ea typeface="黑体" panose="02010609060101010101" pitchFamily="49" charset="-122"/>
                  </a:rPr>
                  <a:t>旋转对称性和相近的晶格常数（仅</a:t>
                </a:r>
                <a:r>
                  <a:rPr lang="en-US" altLang="zh-CN" sz="1200" dirty="0">
                    <a:latin typeface="黑体" panose="02010609060101010101" pitchFamily="49" charset="-122"/>
                    <a:ea typeface="黑体" panose="02010609060101010101" pitchFamily="49" charset="-122"/>
                  </a:rPr>
                  <a:t>4%</a:t>
                </a:r>
                <a:r>
                  <a:rPr lang="zh-CN" altLang="en-US" sz="1200" dirty="0">
                    <a:latin typeface="黑体" panose="02010609060101010101" pitchFamily="49" charset="-122"/>
                    <a:ea typeface="黑体" panose="02010609060101010101" pitchFamily="49" charset="-122"/>
                  </a:rPr>
                  <a:t>的晶格失配）</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(k)</a:t>
                </a:r>
                <a:r>
                  <a:rPr lang="zh-CN" altLang="en-US" sz="1200" dirty="0">
                    <a:latin typeface="黑体" panose="02010609060101010101" pitchFamily="49" charset="-122"/>
                    <a:ea typeface="黑体" panose="02010609060101010101" pitchFamily="49" charset="-122"/>
                  </a:rPr>
                  <a:t>经过</a:t>
                </a:r>
                <a:r>
                  <a:rPr lang="en-US" altLang="zh-CN" sz="1200" dirty="0">
                    <a:latin typeface="黑体" panose="02010609060101010101" pitchFamily="49" charset="-122"/>
                    <a:ea typeface="黑体" panose="02010609060101010101" pitchFamily="49" charset="-122"/>
                  </a:rPr>
                  <a:t>10min</a:t>
                </a:r>
                <a:r>
                  <a:rPr lang="zh-CN" altLang="en-US" sz="1200" dirty="0">
                    <a:latin typeface="黑体" panose="02010609060101010101" pitchFamily="49" charset="-122"/>
                    <a:ea typeface="黑体" panose="02010609060101010101" pitchFamily="49" charset="-122"/>
                  </a:rPr>
                  <a:t>紫外线氧化处理后，整齐排列的石墨烯岛的光学成像，取向占比大于</a:t>
                </a:r>
                <a:r>
                  <a:rPr lang="en-US" altLang="zh-CN" sz="1200" dirty="0">
                    <a:latin typeface="黑体" panose="02010609060101010101" pitchFamily="49" charset="-122"/>
                    <a:ea typeface="黑体" panose="02010609060101010101" pitchFamily="49" charset="-122"/>
                  </a:rPr>
                  <a:t>99%(j)</a:t>
                </a:r>
                <a:r>
                  <a:rPr lang="zh-CN" altLang="en-US" sz="1200" dirty="0">
                    <a:latin typeface="黑体" panose="02010609060101010101" pitchFamily="49" charset="-122"/>
                    <a:ea typeface="黑体" panose="02010609060101010101" pitchFamily="49" charset="-122"/>
                  </a:rPr>
                  <a:t>经过</a:t>
                </a:r>
                <a14:m>
                  <m:oMath xmlns:m="http://schemas.openxmlformats.org/officeDocument/2006/math">
                    <m:sSub>
                      <m:sSubPr>
                        <m:ctrlPr>
                          <a:rPr lang="en-US" altLang="zh-CN" sz="1200" i="1">
                            <a:latin typeface="Cambria Math" panose="02040503050406030204" pitchFamily="18" charset="0"/>
                          </a:rPr>
                        </m:ctrlPr>
                      </m:sSubPr>
                      <m:e>
                        <m:r>
                          <a:rPr lang="en-US" altLang="zh-CN" sz="1200">
                            <a:latin typeface="Cambria Math" panose="02040503050406030204" pitchFamily="18" charset="0"/>
                          </a:rPr>
                          <m:t>𝐻</m:t>
                        </m:r>
                      </m:e>
                      <m:sub>
                        <m:r>
                          <a:rPr lang="en-US" altLang="zh-CN" sz="1200">
                            <a:latin typeface="Cambria Math" panose="02040503050406030204" pitchFamily="18" charset="0"/>
                          </a:rPr>
                          <m:t>2</m:t>
                        </m:r>
                      </m:sub>
                    </m:sSub>
                  </m:oMath>
                </a14:m>
                <a:r>
                  <a:rPr lang="zh-CN" altLang="en-US" sz="1200" dirty="0">
                    <a:latin typeface="黑体" panose="02010609060101010101" pitchFamily="49" charset="-122"/>
                    <a:ea typeface="黑体" panose="02010609060101010101" pitchFamily="49" charset="-122"/>
                  </a:rPr>
                  <a:t>气体刻蚀处理后，形成随机分布的孔洞，每个孔洞的边界</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虚线标注</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彼此平行，同样验证了石墨烯岛生长取向的一致性</a:t>
                </a:r>
                <a:r>
                  <a:rPr lang="en-US" altLang="zh-CN" sz="1200" dirty="0">
                    <a:latin typeface="黑体" panose="02010609060101010101" pitchFamily="49" charset="-122"/>
                    <a:ea typeface="黑体" panose="02010609060101010101" pitchFamily="49" charset="-122"/>
                  </a:rPr>
                  <a:t>(l) </a:t>
                </a:r>
                <a:r>
                  <a:rPr lang="zh-CN" altLang="en-US" sz="1200" dirty="0">
                    <a:latin typeface="黑体" panose="02010609060101010101" pitchFamily="49" charset="-122"/>
                    <a:ea typeface="黑体" panose="02010609060101010101" pitchFamily="49" charset="-122"/>
                  </a:rPr>
                  <a:t>两块石墨烯岛拼接处的</a:t>
                </a:r>
                <a:r>
                  <a:rPr lang="en-US" altLang="zh-CN" sz="1200" dirty="0">
                    <a:latin typeface="黑体" panose="02010609060101010101" pitchFamily="49" charset="-122"/>
                    <a:ea typeface="黑体" panose="02010609060101010101" pitchFamily="49" charset="-122"/>
                  </a:rPr>
                  <a:t>STM</a:t>
                </a:r>
                <a:r>
                  <a:rPr lang="zh-CN" altLang="en-US" sz="1200" dirty="0">
                    <a:latin typeface="黑体" panose="02010609060101010101" pitchFamily="49" charset="-122"/>
                    <a:ea typeface="黑体" panose="02010609060101010101" pitchFamily="49" charset="-122"/>
                  </a:rPr>
                  <a:t>成像，可以观测到两者具有一致的取向，并且实现了无缝拼接</a:t>
                </a:r>
                <a:endParaRPr lang="en-US" altLang="zh-CN" sz="1200" dirty="0">
                  <a:latin typeface="黑体" panose="02010609060101010101" pitchFamily="49" charset="-122"/>
                  <a:ea typeface="黑体" panose="02010609060101010101" pitchFamily="49" charset="-122"/>
                </a:endParaRPr>
              </a:p>
              <a:p>
                <a:pPr>
                  <a:lnSpc>
                    <a:spcPct val="125000"/>
                  </a:lnSpc>
                </a:pPr>
                <a:endParaRPr lang="zh-CN" altLang="en-US" sz="1200" dirty="0">
                  <a:latin typeface="黑体" panose="02010609060101010101" pitchFamily="49" charset="-122"/>
                  <a:ea typeface="黑体" panose="02010609060101010101" pitchFamily="49" charset="-122"/>
                </a:endParaRPr>
              </a:p>
              <a:p>
                <a:endParaRPr lang="en-US" altLang="zh-CN" dirty="0"/>
              </a:p>
            </p:txBody>
          </p:sp>
        </mc:Choice>
        <mc:Fallback xmlns="">
          <p:sp>
            <p:nvSpPr>
              <p:cNvPr id="3" name="备注占位符 2"/>
              <p:cNvSpPr>
                <a:spLocks noGrp="1"/>
              </p:cNvSpPr>
              <p:nvPr>
                <p:ph type="body" idx="1"/>
              </p:nvPr>
            </p:nvSpPr>
            <p:spPr/>
            <p:txBody>
              <a:bodyPr/>
              <a:lstStyle/>
              <a:p>
                <a:pPr>
                  <a:lnSpc>
                    <a:spcPct val="125000"/>
                  </a:lnSpc>
                </a:pPr>
                <a:r>
                  <a:rPr lang="en-US" altLang="zh-CN" sz="1200" dirty="0">
                    <a:latin typeface="黑体" panose="02010609060101010101" pitchFamily="49" charset="-122"/>
                    <a:ea typeface="黑体" panose="02010609060101010101" pitchFamily="49" charset="-122"/>
                  </a:rPr>
                  <a:t>(a)</a:t>
                </a:r>
                <a:r>
                  <a:rPr lang="zh-CN" altLang="en-US" sz="1200" dirty="0">
                    <a:latin typeface="黑体" panose="02010609060101010101" pitchFamily="49" charset="-122"/>
                    <a:ea typeface="黑体" panose="02010609060101010101" pitchFamily="49" charset="-122"/>
                  </a:rPr>
                  <a:t>在铜</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面上生长石墨烯薄膜的示意图</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(b)</a:t>
                </a:r>
                <a:r>
                  <a:rPr lang="zh-CN" altLang="en-US" sz="1200" dirty="0">
                    <a:latin typeface="黑体" panose="02010609060101010101" pitchFamily="49" charset="-122"/>
                    <a:ea typeface="黑体" panose="02010609060101010101" pitchFamily="49" charset="-122"/>
                  </a:rPr>
                  <a:t>从上至下分别是可控生长了</a:t>
                </a:r>
                <a:r>
                  <a:rPr lang="en-US" altLang="zh-CN" sz="1200" dirty="0">
                    <a:latin typeface="黑体" panose="02010609060101010101" pitchFamily="49" charset="-122"/>
                    <a:ea typeface="黑体" panose="02010609060101010101" pitchFamily="49" charset="-122"/>
                  </a:rPr>
                  <a:t>60%</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90%</a:t>
                </a:r>
                <a:r>
                  <a:rPr lang="zh-CN" altLang="en-US" sz="1200" dirty="0">
                    <a:latin typeface="黑体" panose="02010609060101010101" pitchFamily="49" charset="-122"/>
                    <a:ea typeface="黑体" panose="02010609060101010101" pitchFamily="49" charset="-122"/>
                  </a:rPr>
                  <a:t>和</a:t>
                </a:r>
                <a:r>
                  <a:rPr lang="en-US" altLang="zh-CN" sz="1200" dirty="0">
                    <a:latin typeface="黑体" panose="02010609060101010101" pitchFamily="49" charset="-122"/>
                    <a:ea typeface="黑体" panose="02010609060101010101" pitchFamily="49" charset="-122"/>
                  </a:rPr>
                  <a:t>100%</a:t>
                </a:r>
                <a:r>
                  <a:rPr lang="zh-CN" altLang="en-US" sz="1200" dirty="0">
                    <a:latin typeface="黑体" panose="02010609060101010101" pitchFamily="49" charset="-122"/>
                    <a:ea typeface="黑体" panose="02010609060101010101" pitchFamily="49" charset="-122"/>
                  </a:rPr>
                  <a:t>石墨烯覆盖率的铜箔，其中</a:t>
                </a:r>
                <a:r>
                  <a:rPr lang="en-US" altLang="zh-CN" sz="1200" dirty="0">
                    <a:latin typeface="黑体" panose="02010609060101010101" pitchFamily="49" charset="-122"/>
                    <a:ea typeface="黑体" panose="02010609060101010101" pitchFamily="49" charset="-122"/>
                  </a:rPr>
                  <a:t>1</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2</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3</a:t>
                </a:r>
                <a:r>
                  <a:rPr lang="zh-CN" altLang="en-US" sz="1200" dirty="0">
                    <a:latin typeface="黑体" panose="02010609060101010101" pitchFamily="49" charset="-122"/>
                    <a:ea typeface="黑体" panose="02010609060101010101" pitchFamily="49" charset="-122"/>
                  </a:rPr>
                  <a:t>标注位置分别对应光学成像的</a:t>
                </a:r>
                <a:r>
                  <a:rPr lang="en-US" altLang="zh-CN" sz="1200" dirty="0">
                    <a:latin typeface="黑体" panose="02010609060101010101" pitchFamily="49" charset="-122"/>
                    <a:ea typeface="黑体" panose="02010609060101010101" pitchFamily="49" charset="-122"/>
                  </a:rPr>
                  <a:t>(c)</a:t>
                </a:r>
                <a:r>
                  <a:rPr lang="zh-CN" altLang="en-US"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rPr>
                  <a:t>(d)</a:t>
                </a:r>
                <a:r>
                  <a:rPr lang="zh-CN" altLang="en-US" sz="1200" dirty="0">
                    <a:latin typeface="黑体" panose="02010609060101010101" pitchFamily="49" charset="-122"/>
                    <a:ea typeface="黑体" panose="02010609060101010101" pitchFamily="49" charset="-122"/>
                  </a:rPr>
                  <a:t>和</a:t>
                </a:r>
                <a:r>
                  <a:rPr lang="en-US" altLang="zh-CN" sz="1200" dirty="0">
                    <a:latin typeface="黑体" panose="02010609060101010101" pitchFamily="49" charset="-122"/>
                    <a:ea typeface="黑体" panose="02010609060101010101" pitchFamily="49" charset="-122"/>
                  </a:rPr>
                  <a:t>(e)</a:t>
                </a:r>
                <a:r>
                  <a:rPr lang="zh-CN" altLang="en-US" sz="1200" dirty="0">
                    <a:latin typeface="黑体" panose="02010609060101010101" pitchFamily="49" charset="-122"/>
                    <a:ea typeface="黑体" panose="02010609060101010101" pitchFamily="49" charset="-122"/>
                  </a:rPr>
                  <a:t>图。可以看出</a:t>
                </a:r>
                <a:r>
                  <a:rPr lang="zh-CN" altLang="en-US" sz="1350" dirty="0">
                    <a:latin typeface="黑体" panose="02010609060101010101" pitchFamily="49" charset="-122"/>
                    <a:ea typeface="黑体" panose="02010609060101010101" pitchFamily="49" charset="-12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黑体" panose="02010609060101010101" pitchFamily="49" charset="-122"/>
                    <a:ea typeface="黑体" panose="02010609060101010101" pitchFamily="49" charset="-122"/>
                  </a:rPr>
                  <a:t>石墨烯</a:t>
                </a:r>
                <a:r>
                  <a:rPr lang="en-US" altLang="zh-CN" sz="1200" dirty="0">
                    <a:latin typeface="黑体" panose="02010609060101010101" pitchFamily="49" charset="-122"/>
                    <a:ea typeface="黑体" panose="02010609060101010101" pitchFamily="49" charset="-122"/>
                  </a:rPr>
                  <a:t>(f)</a:t>
                </a:r>
                <a:r>
                  <a:rPr lang="zh-CN" altLang="en-US" sz="1200" dirty="0">
                    <a:latin typeface="黑体" panose="02010609060101010101" pitchFamily="49" charset="-122"/>
                    <a:ea typeface="黑体" panose="02010609060101010101" pitchFamily="49" charset="-122"/>
                  </a:rPr>
                  <a:t>和铜</a:t>
                </a:r>
                <a:r>
                  <a:rPr lang="en-US" altLang="zh-CN" sz="1200" dirty="0">
                    <a:latin typeface="黑体" panose="02010609060101010101" pitchFamily="49" charset="-122"/>
                    <a:ea typeface="黑体" panose="02010609060101010101" pitchFamily="49" charset="-122"/>
                  </a:rPr>
                  <a:t>(111)</a:t>
                </a:r>
                <a:r>
                  <a:rPr lang="zh-CN" altLang="en-US" sz="1200" dirty="0">
                    <a:latin typeface="黑体" panose="02010609060101010101" pitchFamily="49" charset="-122"/>
                    <a:ea typeface="黑体" panose="02010609060101010101" pitchFamily="49" charset="-122"/>
                  </a:rPr>
                  <a:t>面</a:t>
                </a:r>
                <a:r>
                  <a:rPr lang="en-US" altLang="zh-CN" sz="1200" dirty="0">
                    <a:latin typeface="黑体" panose="02010609060101010101" pitchFamily="49" charset="-122"/>
                    <a:ea typeface="黑体" panose="02010609060101010101" pitchFamily="49" charset="-122"/>
                  </a:rPr>
                  <a:t>(g)</a:t>
                </a:r>
                <a:r>
                  <a:rPr lang="zh-CN" altLang="en-US" sz="1200" dirty="0">
                    <a:latin typeface="黑体" panose="02010609060101010101" pitchFamily="49" charset="-122"/>
                    <a:ea typeface="黑体" panose="02010609060101010101" pitchFamily="49" charset="-122"/>
                  </a:rPr>
                  <a:t>的</a:t>
                </a:r>
                <a:r>
                  <a:rPr lang="en-US" altLang="zh-CN" sz="1200" dirty="0">
                    <a:latin typeface="黑体" panose="02010609060101010101" pitchFamily="49" charset="-122"/>
                    <a:ea typeface="黑体" panose="02010609060101010101" pitchFamily="49" charset="-122"/>
                  </a:rPr>
                  <a:t>LEED</a:t>
                </a:r>
                <a:r>
                  <a:rPr lang="zh-CN" altLang="en-US" sz="1200" dirty="0">
                    <a:latin typeface="黑体" panose="02010609060101010101" pitchFamily="49" charset="-122"/>
                    <a:ea typeface="黑体" panose="02010609060101010101" pitchFamily="49" charset="-122"/>
                  </a:rPr>
                  <a:t>图案，二者具有相同的</a:t>
                </a:r>
                <a:r>
                  <a:rPr lang="en-US" altLang="zh-CN" sz="1200" i="0">
                    <a:latin typeface="Cambria Math" panose="02040503050406030204" pitchFamily="18" charset="0"/>
                  </a:rPr>
                  <a:t>𝐶_3</a:t>
                </a:r>
                <a:r>
                  <a:rPr lang="zh-CN" altLang="en-US" sz="1200" dirty="0">
                    <a:latin typeface="黑体" panose="02010609060101010101" pitchFamily="49" charset="-122"/>
                    <a:ea typeface="黑体" panose="02010609060101010101" pitchFamily="49" charset="-122"/>
                  </a:rPr>
                  <a:t>旋转对称性和相近的晶格常数（仅</a:t>
                </a:r>
                <a:r>
                  <a:rPr lang="en-US" altLang="zh-CN" sz="1200" dirty="0">
                    <a:latin typeface="黑体" panose="02010609060101010101" pitchFamily="49" charset="-122"/>
                    <a:ea typeface="黑体" panose="02010609060101010101" pitchFamily="49" charset="-122"/>
                  </a:rPr>
                  <a:t>4%</a:t>
                </a:r>
                <a:r>
                  <a:rPr lang="zh-CN" altLang="en-US" sz="1200" dirty="0">
                    <a:latin typeface="黑体" panose="02010609060101010101" pitchFamily="49" charset="-122"/>
                    <a:ea typeface="黑体" panose="02010609060101010101" pitchFamily="49" charset="-122"/>
                  </a:rPr>
                  <a:t>的晶格失配）</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(h)</a:t>
                </a:r>
                <a:r>
                  <a:rPr lang="zh-CN" altLang="en-US" sz="1200" dirty="0">
                    <a:latin typeface="黑体" panose="02010609060101010101" pitchFamily="49" charset="-122"/>
                    <a:ea typeface="黑体" panose="02010609060101010101" pitchFamily="49" charset="-122"/>
                  </a:rPr>
                  <a:t>经过</a:t>
                </a:r>
                <a:r>
                  <a:rPr lang="en-US" altLang="zh-CN" sz="1200" dirty="0">
                    <a:latin typeface="黑体" panose="02010609060101010101" pitchFamily="49" charset="-122"/>
                    <a:ea typeface="黑体" panose="02010609060101010101" pitchFamily="49" charset="-122"/>
                  </a:rPr>
                  <a:t>10min</a:t>
                </a:r>
                <a:r>
                  <a:rPr lang="zh-CN" altLang="en-US" sz="1200" dirty="0">
                    <a:latin typeface="黑体" panose="02010609060101010101" pitchFamily="49" charset="-122"/>
                    <a:ea typeface="黑体" panose="02010609060101010101" pitchFamily="49" charset="-122"/>
                  </a:rPr>
                  <a:t>紫外线氧化处理后，整齐排列的石墨烯岛的光学成像，排列等级大于</a:t>
                </a:r>
                <a:r>
                  <a:rPr lang="en-US" altLang="zh-CN" sz="1200" dirty="0">
                    <a:latin typeface="黑体" panose="02010609060101010101" pitchFamily="49" charset="-122"/>
                    <a:ea typeface="黑体" panose="02010609060101010101" pitchFamily="49" charset="-122"/>
                  </a:rPr>
                  <a:t>99%</a:t>
                </a:r>
              </a:p>
              <a:p>
                <a:pPr>
                  <a:lnSpc>
                    <a:spcPct val="125000"/>
                  </a:lnSpc>
                </a:pPr>
                <a:r>
                  <a:rPr lang="en-US" altLang="zh-CN" sz="1200" dirty="0">
                    <a:latin typeface="黑体" panose="02010609060101010101" pitchFamily="49" charset="-122"/>
                    <a:ea typeface="黑体" panose="02010609060101010101" pitchFamily="49" charset="-122"/>
                  </a:rPr>
                  <a:t>(i) </a:t>
                </a:r>
                <a:r>
                  <a:rPr lang="zh-CN" altLang="en-US" sz="1200" dirty="0">
                    <a:latin typeface="黑体" panose="02010609060101010101" pitchFamily="49" charset="-122"/>
                    <a:ea typeface="黑体" panose="02010609060101010101" pitchFamily="49" charset="-122"/>
                  </a:rPr>
                  <a:t>两块石墨烯岛拼接处的</a:t>
                </a:r>
                <a:r>
                  <a:rPr lang="en-US" altLang="zh-CN" sz="1200" dirty="0">
                    <a:latin typeface="黑体" panose="02010609060101010101" pitchFamily="49" charset="-122"/>
                    <a:ea typeface="黑体" panose="02010609060101010101" pitchFamily="49" charset="-122"/>
                  </a:rPr>
                  <a:t>STM</a:t>
                </a:r>
                <a:r>
                  <a:rPr lang="zh-CN" altLang="en-US" sz="1200" dirty="0">
                    <a:latin typeface="黑体" panose="02010609060101010101" pitchFamily="49" charset="-122"/>
                    <a:ea typeface="黑体" panose="02010609060101010101" pitchFamily="49" charset="-122"/>
                  </a:rPr>
                  <a:t>成像，可以观测到两者具有一致的取向，并且实现了无缝拼接</a:t>
                </a:r>
                <a:endParaRPr lang="en-US" altLang="zh-CN" sz="1200" dirty="0">
                  <a:latin typeface="黑体" panose="02010609060101010101" pitchFamily="49" charset="-122"/>
                  <a:ea typeface="黑体" panose="02010609060101010101" pitchFamily="49" charset="-122"/>
                </a:endParaRPr>
              </a:p>
              <a:p>
                <a:pPr>
                  <a:lnSpc>
                    <a:spcPct val="125000"/>
                  </a:lnSpc>
                </a:pPr>
                <a:r>
                  <a:rPr lang="en-US" altLang="zh-CN" sz="1200" dirty="0">
                    <a:latin typeface="黑体" panose="02010609060101010101" pitchFamily="49" charset="-122"/>
                    <a:ea typeface="黑体" panose="02010609060101010101" pitchFamily="49" charset="-122"/>
                  </a:rPr>
                  <a:t>(j)</a:t>
                </a:r>
                <a:r>
                  <a:rPr lang="zh-CN" altLang="en-US" sz="1200" dirty="0">
                    <a:latin typeface="黑体" panose="02010609060101010101" pitchFamily="49" charset="-122"/>
                    <a:ea typeface="黑体" panose="02010609060101010101" pitchFamily="49" charset="-122"/>
                  </a:rPr>
                  <a:t>经过</a:t>
                </a:r>
                <a:r>
                  <a:rPr lang="en-US" altLang="zh-CN" sz="1200" i="0">
                    <a:latin typeface="Cambria Math" panose="02040503050406030204" pitchFamily="18" charset="0"/>
                  </a:rPr>
                  <a:t>𝐻_2</a:t>
                </a:r>
                <a:r>
                  <a:rPr lang="zh-CN" altLang="en-US" sz="1200" dirty="0">
                    <a:latin typeface="黑体" panose="02010609060101010101" pitchFamily="49" charset="-122"/>
                    <a:ea typeface="黑体" panose="02010609060101010101" pitchFamily="49" charset="-122"/>
                  </a:rPr>
                  <a:t>气体刻蚀处理后，形成随机分布的孔洞，每个孔洞的边界</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虚线标注</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彼此平行，同样验证了石墨烯岛生长取向的一致性</a:t>
                </a:r>
              </a:p>
              <a:p>
                <a:endParaRPr lang="en-US" altLang="zh-CN" dirty="0"/>
              </a:p>
            </p:txBody>
          </p:sp>
        </mc:Fallback>
      </mc:AlternateContent>
      <p:sp>
        <p:nvSpPr>
          <p:cNvPr id="4" name="灯片编号占位符 3"/>
          <p:cNvSpPr>
            <a:spLocks noGrp="1"/>
          </p:cNvSpPr>
          <p:nvPr>
            <p:ph type="sldNum" sz="quarter" idx="5"/>
          </p:nvPr>
        </p:nvSpPr>
        <p:spPr/>
        <p:txBody>
          <a:bodyPr/>
          <a:lstStyle/>
          <a:p>
            <a:fld id="{6C431C6E-8B90-45D2-AC41-2A66F8454985}" type="slidenum">
              <a:rPr lang="zh-CN" altLang="en-US" smtClean="0"/>
              <a:t>19</a:t>
            </a:fld>
            <a:endParaRPr lang="zh-CN" altLang="en-US"/>
          </a:p>
        </p:txBody>
      </p:sp>
    </p:spTree>
    <p:extLst>
      <p:ext uri="{BB962C8B-B14F-4D97-AF65-F5344CB8AC3E}">
        <p14:creationId xmlns:p14="http://schemas.microsoft.com/office/powerpoint/2010/main" val="198366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我将从三个方面展开，首先为什么要制备二维材料大单晶，其次是怎样制备大单晶，最后做一个总结和展望。</a:t>
            </a:r>
          </a:p>
        </p:txBody>
      </p:sp>
      <p:sp>
        <p:nvSpPr>
          <p:cNvPr id="4" name="灯片编号占位符 3"/>
          <p:cNvSpPr>
            <a:spLocks noGrp="1"/>
          </p:cNvSpPr>
          <p:nvPr>
            <p:ph type="sldNum" sz="quarter" idx="10"/>
          </p:nvPr>
        </p:nvSpPr>
        <p:spPr/>
        <p:txBody>
          <a:bodyPr/>
          <a:lstStyle/>
          <a:p>
            <a:fld id="{7B563790-CCE4-48ED-A4FA-7C1C82661F70}" type="slidenum">
              <a:rPr lang="zh-CN" altLang="en-US" smtClean="0"/>
              <a:t>2</a:t>
            </a:fld>
            <a:endParaRPr lang="zh-CN" altLang="en-US"/>
          </a:p>
        </p:txBody>
      </p:sp>
    </p:spTree>
    <p:extLst>
      <p:ext uri="{BB962C8B-B14F-4D97-AF65-F5344CB8AC3E}">
        <p14:creationId xmlns:p14="http://schemas.microsoft.com/office/powerpoint/2010/main" val="3076010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石墨烯的取向实现源于</a:t>
                </a:r>
                <a:r>
                  <a:rPr lang="en-US" altLang="zh-CN" dirty="0"/>
                  <a:t>Cu(111)</a:t>
                </a:r>
                <a:r>
                  <a:rPr lang="zh-CN" altLang="en-US" dirty="0"/>
                  <a:t>晶面的外延生长，今年的一篇</a:t>
                </a:r>
                <a:r>
                  <a:rPr lang="en-US" altLang="zh-CN" dirty="0"/>
                  <a:t>nature</a:t>
                </a:r>
                <a:r>
                  <a:rPr lang="zh-CN" altLang="en-US" dirty="0"/>
                  <a:t>报道了</a:t>
                </a:r>
                <a:r>
                  <a:rPr lang="en-US" altLang="zh-CN" dirty="0"/>
                  <a:t>Cu(110)</a:t>
                </a:r>
                <a:r>
                  <a:rPr lang="zh-CN" altLang="en-US" dirty="0"/>
                  <a:t>面上台阶诱导的百平方厘米</a:t>
                </a:r>
                <a:r>
                  <a:rPr lang="en-US" altLang="zh-CN" dirty="0" err="1"/>
                  <a:t>hBN</a:t>
                </a:r>
                <a:r>
                  <a:rPr lang="zh-CN" altLang="en-US" dirty="0"/>
                  <a:t>的制备。在铜（</a:t>
                </a:r>
                <a:r>
                  <a:rPr lang="en-US" altLang="zh-CN" dirty="0"/>
                  <a:t>110</a:t>
                </a:r>
                <a:r>
                  <a:rPr lang="zh-CN" altLang="en-US" dirty="0"/>
                  <a:t>）邻晶面上存在</a:t>
                </a:r>
                <a:r>
                  <a:rPr lang="en-US" altLang="zh-CN" dirty="0"/>
                  <a:t>&lt;211&gt;</a:t>
                </a:r>
                <a:r>
                  <a:rPr lang="zh-CN" altLang="en-US" dirty="0"/>
                  <a:t>台阶，在此基底上通过低压</a:t>
                </a:r>
                <a:r>
                  <a:rPr lang="en-US" altLang="zh-CN" dirty="0"/>
                  <a:t>CVD</a:t>
                </a:r>
                <a:r>
                  <a:rPr lang="zh-CN" altLang="en-US" dirty="0"/>
                  <a:t>外延生长出</a:t>
                </a:r>
                <a:r>
                  <a:rPr lang="en-US" altLang="zh-CN" dirty="0"/>
                  <a:t>100</a:t>
                </a:r>
                <a14:m>
                  <m:oMath xmlns:m="http://schemas.openxmlformats.org/officeDocument/2006/math">
                    <m:sSup>
                      <m:sSupPr>
                        <m:ctrlPr>
                          <a:rPr lang="en-US" altLang="zh-CN" i="1">
                            <a:latin typeface="Cambria Math" panose="02040503050406030204" pitchFamily="18" charset="0"/>
                          </a:rPr>
                        </m:ctrlPr>
                      </m:sSupPr>
                      <m:e>
                        <m:r>
                          <m:rPr>
                            <m:sty m:val="p"/>
                          </m:rPr>
                          <a:rPr lang="en-US" altLang="zh-CN">
                            <a:latin typeface="Cambria Math" panose="02040503050406030204" pitchFamily="18" charset="0"/>
                          </a:rPr>
                          <m:t>cm</m:t>
                        </m:r>
                      </m:e>
                      <m:sup>
                        <m:r>
                          <a:rPr lang="en-US" altLang="zh-CN">
                            <a:latin typeface="Cambria Math" panose="02040503050406030204" pitchFamily="18" charset="0"/>
                          </a:rPr>
                          <m:t>2</m:t>
                        </m:r>
                      </m:sup>
                    </m:sSup>
                  </m:oMath>
                </a14:m>
                <a:r>
                  <a:rPr lang="zh-CN" altLang="en-US" dirty="0"/>
                  <a:t>单层单晶</a:t>
                </a:r>
                <a:r>
                  <a:rPr lang="en-US" altLang="zh-CN" dirty="0" err="1"/>
                  <a:t>hBN</a:t>
                </a:r>
                <a:r>
                  <a:rPr lang="zh-CN" altLang="en-US" dirty="0"/>
                  <a:t>。由于</a:t>
                </a:r>
                <a:r>
                  <a:rPr lang="en-US" altLang="zh-CN" dirty="0"/>
                  <a:t>&lt;211&gt;</a:t>
                </a:r>
                <a:r>
                  <a:rPr lang="zh-CN" altLang="en-US" dirty="0"/>
                  <a:t>台阶具有的</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𝐶</m:t>
                        </m:r>
                      </m:e>
                      <m:sub>
                        <m:r>
                          <a:rPr lang="en-US" altLang="zh-CN">
                            <a:latin typeface="Cambria Math" panose="02040503050406030204" pitchFamily="18" charset="0"/>
                          </a:rPr>
                          <m:t>1</m:t>
                        </m:r>
                      </m:sub>
                    </m:sSub>
                  </m:oMath>
                </a14:m>
                <a:r>
                  <a:rPr lang="zh-CN" altLang="en-US" dirty="0"/>
                  <a:t>对称性可以保证</a:t>
                </a:r>
                <a:r>
                  <a:rPr lang="en-US" altLang="zh-CN" dirty="0" err="1"/>
                  <a:t>hBN</a:t>
                </a:r>
                <a:r>
                  <a:rPr lang="zh-CN" altLang="en-US" dirty="0"/>
                  <a:t>具有很好的单向性，生长出的</a:t>
                </a:r>
                <a:r>
                  <a:rPr lang="en-US" altLang="zh-CN" dirty="0" err="1"/>
                  <a:t>hBN</a:t>
                </a:r>
                <a:r>
                  <a:rPr lang="zh-CN" altLang="en-US" dirty="0"/>
                  <a:t>能够无缝拼接形成大面积单晶。</a:t>
                </a:r>
                <a:r>
                  <a:rPr lang="en-US" altLang="zh-CN"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dirty="0">
                    <a:latin typeface="Times New Roman" panose="02020603050405020304" pitchFamily="18" charset="0"/>
                    <a:ea typeface="黑体" panose="02010609060101010101" pitchFamily="49" charset="-122"/>
                    <a:cs typeface="Times New Roman" panose="02020603050405020304" pitchFamily="18" charset="0"/>
                  </a:rPr>
                  <a:t> 生长出的两块同向hBN畴区，其晶格取向相同</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生长方法：在铜（</a:t>
                </a:r>
                <a:r>
                  <a:rPr lang="en-US" altLang="zh-CN" dirty="0"/>
                  <a:t>110</a:t>
                </a:r>
                <a:r>
                  <a:rPr lang="zh-CN" altLang="en-US" dirty="0"/>
                  <a:t>）邻晶面上存在</a:t>
                </a:r>
                <a:r>
                  <a:rPr lang="en-US" altLang="zh-CN" dirty="0"/>
                  <a:t>&lt;211&gt;</a:t>
                </a:r>
                <a:r>
                  <a:rPr lang="zh-CN" altLang="en-US" dirty="0"/>
                  <a:t>台阶，在此基底上通过低压</a:t>
                </a:r>
                <a:r>
                  <a:rPr lang="en-US" altLang="zh-CN" dirty="0"/>
                  <a:t>CVD</a:t>
                </a:r>
                <a:r>
                  <a:rPr lang="zh-CN" altLang="en-US" dirty="0"/>
                  <a:t>外延生长出</a:t>
                </a:r>
                <a:r>
                  <a:rPr lang="en-US" altLang="zh-CN" dirty="0"/>
                  <a:t>100</a:t>
                </a:r>
                <a:r>
                  <a:rPr lang="en-US" altLang="zh-CN" i="0">
                    <a:latin typeface="Cambria Math" panose="02040503050406030204" pitchFamily="18" charset="0"/>
                  </a:rPr>
                  <a:t>cm^2</a:t>
                </a:r>
                <a:r>
                  <a:rPr lang="zh-CN" altLang="en-US" dirty="0"/>
                  <a:t>单层单晶</a:t>
                </a:r>
                <a:r>
                  <a:rPr lang="en-US" altLang="zh-CN" dirty="0" err="1"/>
                  <a:t>hBN</a:t>
                </a:r>
                <a:r>
                  <a:rPr lang="zh-CN" altLang="en-US" dirty="0"/>
                  <a:t>。由于</a:t>
                </a:r>
                <a:r>
                  <a:rPr lang="en-US" altLang="zh-CN" dirty="0"/>
                  <a:t>&lt;211&gt;</a:t>
                </a:r>
                <a:r>
                  <a:rPr lang="zh-CN" altLang="en-US" dirty="0"/>
                  <a:t>台阶具有的</a:t>
                </a:r>
                <a:r>
                  <a:rPr lang="en-US" altLang="zh-CN" i="0">
                    <a:latin typeface="Cambria Math" panose="02040503050406030204" pitchFamily="18" charset="0"/>
                  </a:rPr>
                  <a:t>𝐶_1</a:t>
                </a:r>
                <a:r>
                  <a:rPr lang="zh-CN" altLang="en-US" dirty="0"/>
                  <a:t>对称性可以保证</a:t>
                </a:r>
                <a:r>
                  <a:rPr lang="en-US" altLang="zh-CN" dirty="0" err="1"/>
                  <a:t>hBN</a:t>
                </a:r>
                <a:r>
                  <a:rPr lang="zh-CN" altLang="en-US" dirty="0"/>
                  <a:t>具有很好的单向性，生长出的</a:t>
                </a:r>
                <a:r>
                  <a:rPr lang="en-US" altLang="zh-CN" dirty="0" err="1"/>
                  <a:t>hBN</a:t>
                </a:r>
                <a:r>
                  <a:rPr lang="zh-CN" altLang="en-US" dirty="0"/>
                  <a:t>能够无缝拼接形成大面积单晶。</a:t>
                </a:r>
                <a:r>
                  <a:rPr lang="en-US" altLang="zh-CN"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dirty="0">
                    <a:latin typeface="Times New Roman" panose="02020603050405020304" pitchFamily="18" charset="0"/>
                    <a:ea typeface="黑体" panose="02010609060101010101" pitchFamily="49" charset="-122"/>
                    <a:cs typeface="Times New Roman" panose="02020603050405020304" pitchFamily="18" charset="0"/>
                  </a:rPr>
                  <a:t> 生长出的两块同向hBN畴区，其晶格取向相同</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mc:Fallback>
      </mc:AlternateContent>
      <p:sp>
        <p:nvSpPr>
          <p:cNvPr id="4" name="灯片编号占位符 3"/>
          <p:cNvSpPr>
            <a:spLocks noGrp="1"/>
          </p:cNvSpPr>
          <p:nvPr>
            <p:ph type="sldNum" sz="quarter" idx="5"/>
          </p:nvPr>
        </p:nvSpPr>
        <p:spPr/>
        <p:txBody>
          <a:bodyPr/>
          <a:lstStyle/>
          <a:p>
            <a:fld id="{6C431C6E-8B90-45D2-AC41-2A66F8454985}" type="slidenum">
              <a:rPr lang="zh-CN" altLang="en-US" smtClean="0"/>
              <a:t>20</a:t>
            </a:fld>
            <a:endParaRPr lang="zh-CN" altLang="en-US"/>
          </a:p>
        </p:txBody>
      </p:sp>
    </p:spTree>
    <p:extLst>
      <p:ext uri="{BB962C8B-B14F-4D97-AF65-F5344CB8AC3E}">
        <p14:creationId xmlns:p14="http://schemas.microsoft.com/office/powerpoint/2010/main" val="89351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除了半金属性的石墨烯，绝缘性的</a:t>
            </a:r>
            <a:r>
              <a:rPr lang="en-US" altLang="zh-CN" sz="1200" kern="1200" dirty="0" err="1">
                <a:solidFill>
                  <a:schemeClr val="tx1"/>
                </a:solidFill>
                <a:effectLst/>
                <a:latin typeface="+mn-lt"/>
                <a:ea typeface="+mn-ea"/>
                <a:cs typeface="+mn-cs"/>
              </a:rPr>
              <a:t>hBN</a:t>
            </a:r>
            <a:r>
              <a:rPr lang="zh-CN" altLang="en-US" sz="1200" kern="1200" dirty="0">
                <a:solidFill>
                  <a:schemeClr val="tx1"/>
                </a:solidFill>
                <a:effectLst/>
                <a:latin typeface="+mn-lt"/>
                <a:ea typeface="+mn-ea"/>
                <a:cs typeface="+mn-cs"/>
              </a:rPr>
              <a:t>，半导体性的过渡金属硫属化合物近期也有关于取向控制的报道。今年的一篇</a:t>
            </a:r>
            <a:r>
              <a:rPr lang="en-US" altLang="zh-CN" sz="1200" kern="1200" dirty="0" err="1">
                <a:solidFill>
                  <a:schemeClr val="tx1"/>
                </a:solidFill>
                <a:effectLst/>
                <a:latin typeface="+mn-lt"/>
                <a:ea typeface="+mn-ea"/>
                <a:cs typeface="+mn-cs"/>
              </a:rPr>
              <a:t>ACSnano</a:t>
            </a:r>
            <a:r>
              <a:rPr lang="zh-CN" altLang="en-US" sz="1200" kern="1200" dirty="0">
                <a:solidFill>
                  <a:schemeClr val="tx1"/>
                </a:solidFill>
                <a:effectLst/>
                <a:latin typeface="+mn-lt"/>
                <a:ea typeface="+mn-ea"/>
                <a:cs typeface="+mn-cs"/>
              </a:rPr>
              <a:t>利用</a:t>
            </a:r>
            <a:r>
              <a:rPr lang="en-US" altLang="zh-CN" sz="1200" kern="1200" dirty="0" err="1">
                <a:solidFill>
                  <a:schemeClr val="tx1"/>
                </a:solidFill>
                <a:effectLst/>
                <a:latin typeface="+mn-lt"/>
                <a:ea typeface="+mn-ea"/>
                <a:cs typeface="+mn-cs"/>
              </a:rPr>
              <a:t>hBN</a:t>
            </a:r>
            <a:r>
              <a:rPr lang="zh-CN" altLang="en-US" sz="1200" kern="1200" dirty="0">
                <a:solidFill>
                  <a:schemeClr val="tx1"/>
                </a:solidFill>
                <a:effectLst/>
                <a:latin typeface="+mn-lt"/>
                <a:ea typeface="+mn-ea"/>
                <a:cs typeface="+mn-cs"/>
              </a:rPr>
              <a:t>上的缺陷控制实现了</a:t>
            </a:r>
            <a:r>
              <a:rPr lang="en-US" altLang="zh-CN" sz="1200" kern="1200" dirty="0">
                <a:solidFill>
                  <a:schemeClr val="tx1"/>
                </a:solidFill>
                <a:effectLst/>
                <a:latin typeface="+mn-lt"/>
                <a:ea typeface="+mn-ea"/>
                <a:cs typeface="+mn-cs"/>
              </a:rPr>
              <a:t>84%</a:t>
            </a:r>
            <a:r>
              <a:rPr lang="zh-CN" altLang="en-US" sz="1200" kern="1200" dirty="0">
                <a:solidFill>
                  <a:schemeClr val="tx1"/>
                </a:solidFill>
                <a:effectLst/>
                <a:latin typeface="+mn-lt"/>
                <a:ea typeface="+mn-ea"/>
                <a:cs typeface="+mn-cs"/>
              </a:rPr>
              <a:t>的取向控制。</a:t>
            </a:r>
            <a:r>
              <a:rPr lang="zh-CN" altLang="zh-CN" sz="1200" kern="1200" dirty="0">
                <a:solidFill>
                  <a:schemeClr val="tx1"/>
                </a:solidFill>
                <a:effectLst/>
                <a:latin typeface="+mn-lt"/>
                <a:ea typeface="+mn-ea"/>
                <a:cs typeface="+mn-cs"/>
              </a:rPr>
              <a:t>通过计算、实验证明了缺陷控制成核及取向的原理是：原始的</a:t>
            </a:r>
            <a:r>
              <a:rPr lang="en-US" altLang="zh-CN" sz="1200" kern="1200" dirty="0" err="1">
                <a:solidFill>
                  <a:schemeClr val="tx1"/>
                </a:solidFill>
                <a:effectLst/>
                <a:latin typeface="+mn-lt"/>
                <a:ea typeface="+mn-ea"/>
                <a:cs typeface="+mn-cs"/>
              </a:rPr>
              <a:t>hBN</a:t>
            </a:r>
            <a:r>
              <a:rPr lang="zh-CN" altLang="zh-CN" sz="1200" kern="1200" dirty="0">
                <a:solidFill>
                  <a:schemeClr val="tx1"/>
                </a:solidFill>
                <a:effectLst/>
                <a:latin typeface="+mn-lt"/>
                <a:ea typeface="+mn-ea"/>
                <a:cs typeface="+mn-cs"/>
              </a:rPr>
              <a:t>衬底成核的势垒高，从而将成核限制于缺陷。</a:t>
            </a:r>
            <a:r>
              <a:rPr lang="en-US" altLang="zh-CN" sz="1200" kern="1200" dirty="0" err="1">
                <a:solidFill>
                  <a:schemeClr val="tx1"/>
                </a:solidFill>
                <a:effectLst/>
                <a:latin typeface="+mn-lt"/>
                <a:ea typeface="+mn-ea"/>
                <a:cs typeface="+mn-cs"/>
              </a:rPr>
              <a:t>hBN</a:t>
            </a:r>
            <a:r>
              <a:rPr lang="zh-CN" altLang="zh-CN" sz="1200" kern="1200" dirty="0">
                <a:solidFill>
                  <a:schemeClr val="tx1"/>
                </a:solidFill>
                <a:effectLst/>
                <a:latin typeface="+mn-lt"/>
                <a:ea typeface="+mn-ea"/>
                <a:cs typeface="+mn-cs"/>
              </a:rPr>
              <a:t>中的单原子缺陷俘获</a:t>
            </a:r>
            <a:r>
              <a:rPr lang="en-US" altLang="zh-CN" sz="1200" kern="1200" dirty="0">
                <a:solidFill>
                  <a:schemeClr val="tx1"/>
                </a:solidFill>
                <a:effectLst/>
                <a:latin typeface="+mn-lt"/>
                <a:ea typeface="+mn-ea"/>
                <a:cs typeface="+mn-cs"/>
              </a:rPr>
              <a:t>W</a:t>
            </a:r>
            <a:r>
              <a:rPr lang="zh-CN" altLang="zh-CN" sz="1200" kern="1200" dirty="0">
                <a:solidFill>
                  <a:schemeClr val="tx1"/>
                </a:solidFill>
                <a:effectLst/>
                <a:latin typeface="+mn-lt"/>
                <a:ea typeface="+mn-ea"/>
                <a:cs typeface="+mn-cs"/>
              </a:rPr>
              <a:t>原子，如左图</a:t>
            </a:r>
            <a:r>
              <a:rPr lang="en-US" altLang="zh-CN" sz="1200" kern="1200" dirty="0">
                <a:solidFill>
                  <a:schemeClr val="tx1"/>
                </a:solidFill>
                <a:effectLst/>
                <a:latin typeface="+mn-lt"/>
                <a:ea typeface="+mn-ea"/>
                <a:cs typeface="+mn-cs"/>
              </a:rPr>
              <a:t>a</a:t>
            </a:r>
            <a:r>
              <a:rPr lang="zh-CN" altLang="zh-CN" sz="1200" kern="1200" dirty="0">
                <a:solidFill>
                  <a:schemeClr val="tx1"/>
                </a:solidFill>
                <a:effectLst/>
                <a:latin typeface="+mn-lt"/>
                <a:ea typeface="+mn-ea"/>
                <a:cs typeface="+mn-cs"/>
              </a:rPr>
              <a:t>，从而作为成核位点，破坏对称性，使得</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度、</a:t>
            </a:r>
            <a:r>
              <a:rPr lang="en-US" altLang="zh-CN" sz="1200" kern="1200" dirty="0">
                <a:solidFill>
                  <a:schemeClr val="tx1"/>
                </a:solidFill>
                <a:effectLst/>
                <a:latin typeface="+mn-lt"/>
                <a:ea typeface="+mn-ea"/>
                <a:cs typeface="+mn-cs"/>
              </a:rPr>
              <a:t>180</a:t>
            </a:r>
            <a:r>
              <a:rPr lang="zh-CN" altLang="zh-CN" sz="1200" kern="1200" dirty="0">
                <a:solidFill>
                  <a:schemeClr val="tx1"/>
                </a:solidFill>
                <a:effectLst/>
                <a:latin typeface="+mn-lt"/>
                <a:ea typeface="+mn-ea"/>
                <a:cs typeface="+mn-cs"/>
              </a:rPr>
              <a:t>度两种取向中的一种比另一种个稳定，因此成核的晶向更倾向于稳定的那种，也就是左图的</a:t>
            </a:r>
            <a:r>
              <a:rPr lang="en-US" altLang="zh-CN" sz="1200" kern="1200" dirty="0">
                <a:solidFill>
                  <a:schemeClr val="tx1"/>
                </a:solidFill>
                <a:effectLst/>
                <a:latin typeface="+mn-lt"/>
                <a:ea typeface="+mn-ea"/>
                <a:cs typeface="+mn-cs"/>
              </a:rPr>
              <a:t>a</a:t>
            </a:r>
            <a:r>
              <a:rPr lang="zh-CN" altLang="zh-CN" sz="1200" kern="1200" dirty="0">
                <a:solidFill>
                  <a:schemeClr val="tx1"/>
                </a:solidFill>
                <a:effectLst/>
                <a:latin typeface="+mn-lt"/>
                <a:ea typeface="+mn-ea"/>
                <a:cs typeface="+mn-cs"/>
              </a:rPr>
              <a:t>的构型。原始的</a:t>
            </a:r>
            <a:r>
              <a:rPr lang="en-US" altLang="zh-CN" sz="1200" kern="1200" dirty="0" err="1">
                <a:solidFill>
                  <a:schemeClr val="tx1"/>
                </a:solidFill>
                <a:effectLst/>
                <a:latin typeface="+mn-lt"/>
                <a:ea typeface="+mn-ea"/>
                <a:cs typeface="+mn-cs"/>
              </a:rPr>
              <a:t>hBN</a:t>
            </a:r>
            <a:r>
              <a:rPr lang="zh-CN" altLang="zh-CN" sz="1200" kern="1200" dirty="0">
                <a:solidFill>
                  <a:schemeClr val="tx1"/>
                </a:solidFill>
                <a:effectLst/>
                <a:latin typeface="+mn-lt"/>
                <a:ea typeface="+mn-ea"/>
                <a:cs typeface="+mn-cs"/>
              </a:rPr>
              <a:t>衬底成核的势垒高，从而将成核限制于缺陷。因此成核密度取决于缺陷的密度。还需要将缺陷调控为尽量同一种。采用的方法是先用的</a:t>
            </a:r>
            <a:r>
              <a:rPr lang="en-US" altLang="zh-CN" sz="1200" kern="1200" dirty="0">
                <a:solidFill>
                  <a:schemeClr val="tx1"/>
                </a:solidFill>
                <a:effectLst/>
                <a:latin typeface="+mn-lt"/>
                <a:ea typeface="+mn-ea"/>
                <a:cs typeface="+mn-cs"/>
              </a:rPr>
              <a:t>He</a:t>
            </a:r>
            <a:r>
              <a:rPr lang="zh-CN" altLang="zh-CN" sz="1200" kern="1200" dirty="0">
                <a:solidFill>
                  <a:schemeClr val="tx1"/>
                </a:solidFill>
                <a:effectLst/>
                <a:latin typeface="+mn-lt"/>
                <a:ea typeface="+mn-ea"/>
                <a:cs typeface="+mn-cs"/>
              </a:rPr>
              <a:t>等离子体处理</a:t>
            </a:r>
            <a:r>
              <a:rPr lang="en-US" altLang="zh-CN" sz="1200" kern="1200" dirty="0" err="1">
                <a:solidFill>
                  <a:schemeClr val="tx1"/>
                </a:solidFill>
                <a:effectLst/>
                <a:latin typeface="+mn-lt"/>
                <a:ea typeface="+mn-ea"/>
                <a:cs typeface="+mn-cs"/>
              </a:rPr>
              <a:t>hBN</a:t>
            </a:r>
            <a:r>
              <a:rPr lang="zh-CN" altLang="zh-CN" sz="1200" kern="1200" dirty="0">
                <a:solidFill>
                  <a:schemeClr val="tx1"/>
                </a:solidFill>
                <a:effectLst/>
                <a:latin typeface="+mn-lt"/>
                <a:ea typeface="+mn-ea"/>
                <a:cs typeface="+mn-cs"/>
              </a:rPr>
              <a:t>，产生缺陷，再用</a:t>
            </a:r>
            <a:r>
              <a:rPr lang="en-US" altLang="zh-CN" sz="1200" kern="1200" dirty="0">
                <a:solidFill>
                  <a:schemeClr val="tx1"/>
                </a:solidFill>
                <a:effectLst/>
                <a:latin typeface="+mn-lt"/>
                <a:ea typeface="+mn-ea"/>
                <a:cs typeface="+mn-cs"/>
              </a:rPr>
              <a:t>NH3</a:t>
            </a:r>
            <a:r>
              <a:rPr lang="zh-CN" altLang="zh-CN" sz="1200" kern="1200" dirty="0">
                <a:solidFill>
                  <a:schemeClr val="tx1"/>
                </a:solidFill>
                <a:effectLst/>
                <a:latin typeface="+mn-lt"/>
                <a:ea typeface="+mn-ea"/>
                <a:cs typeface="+mn-cs"/>
              </a:rPr>
              <a:t>退火，减少</a:t>
            </a:r>
            <a:r>
              <a:rPr lang="en-US" altLang="zh-CN" sz="1200" kern="1200" dirty="0">
                <a:solidFill>
                  <a:schemeClr val="tx1"/>
                </a:solidFill>
                <a:effectLst/>
                <a:latin typeface="+mn-lt"/>
                <a:ea typeface="+mn-ea"/>
                <a:cs typeface="+mn-cs"/>
              </a:rPr>
              <a:t>N</a:t>
            </a:r>
            <a:r>
              <a:rPr lang="zh-CN" altLang="zh-CN" sz="1200" kern="1200" dirty="0">
                <a:solidFill>
                  <a:schemeClr val="tx1"/>
                </a:solidFill>
                <a:effectLst/>
                <a:latin typeface="+mn-lt"/>
                <a:ea typeface="+mn-ea"/>
                <a:cs typeface="+mn-cs"/>
              </a:rPr>
              <a:t>缺陷，剩下主要是</a:t>
            </a:r>
            <a:r>
              <a:rPr lang="en-US" altLang="zh-CN" sz="1200" kern="1200" dirty="0">
                <a:solidFill>
                  <a:schemeClr val="tx1"/>
                </a:solidFill>
                <a:effectLst/>
                <a:latin typeface="+mn-lt"/>
                <a:ea typeface="+mn-ea"/>
                <a:cs typeface="+mn-cs"/>
              </a:rPr>
              <a:t>B</a:t>
            </a:r>
            <a:r>
              <a:rPr lang="zh-CN" altLang="zh-CN" sz="1200" kern="1200" dirty="0">
                <a:solidFill>
                  <a:schemeClr val="tx1"/>
                </a:solidFill>
                <a:effectLst/>
                <a:latin typeface="+mn-lt"/>
                <a:ea typeface="+mn-ea"/>
                <a:cs typeface="+mn-cs"/>
              </a:rPr>
              <a:t>缺陷，这样既提高了畴区密度又使晶向更一致。</a:t>
            </a:r>
            <a:r>
              <a:rPr lang="zh-CN" altLang="en-US" sz="1200" b="0" i="0" kern="1200" dirty="0">
                <a:solidFill>
                  <a:schemeClr val="tx1"/>
                </a:solidFill>
                <a:effectLst/>
                <a:latin typeface="+mn-lt"/>
                <a:ea typeface="+mn-ea"/>
                <a:cs typeface="+mn-cs"/>
              </a:rPr>
              <a:t>理想情况下，</a:t>
            </a:r>
            <a:r>
              <a:rPr lang="en-US" altLang="zh-CN" sz="1200" b="0" i="0" kern="1200" dirty="0">
                <a:solidFill>
                  <a:schemeClr val="tx1"/>
                </a:solidFill>
                <a:effectLst/>
                <a:latin typeface="+mn-lt"/>
                <a:ea typeface="+mn-ea"/>
                <a:cs typeface="+mn-cs"/>
              </a:rPr>
              <a:t>100%</a:t>
            </a:r>
            <a:r>
              <a:rPr lang="zh-CN" altLang="en-US" sz="1200" b="0" i="0" kern="1200" dirty="0">
                <a:solidFill>
                  <a:schemeClr val="tx1"/>
                </a:solidFill>
                <a:effectLst/>
                <a:latin typeface="+mn-lt"/>
                <a:ea typeface="+mn-ea"/>
                <a:cs typeface="+mn-cs"/>
              </a:rPr>
              <a:t>的单一取向可以通过进一步去除</a:t>
            </a:r>
            <a:r>
              <a:rPr lang="en-US" altLang="zh-CN" sz="1200" b="0" i="0" kern="1200" dirty="0" err="1">
                <a:solidFill>
                  <a:schemeClr val="tx1"/>
                </a:solidFill>
                <a:effectLst/>
                <a:latin typeface="+mn-lt"/>
                <a:ea typeface="+mn-ea"/>
                <a:cs typeface="+mn-cs"/>
              </a:rPr>
              <a:t>hBN</a:t>
            </a:r>
            <a:r>
              <a:rPr lang="zh-CN" altLang="en-US" sz="1200" b="0" i="0" kern="1200" dirty="0">
                <a:solidFill>
                  <a:schemeClr val="tx1"/>
                </a:solidFill>
                <a:effectLst/>
                <a:latin typeface="+mn-lt"/>
                <a:ea typeface="+mn-ea"/>
                <a:cs typeface="+mn-cs"/>
              </a:rPr>
              <a:t>中的台阶、褶皱和其他缺陷，并通过原位</a:t>
            </a:r>
            <a:r>
              <a:rPr lang="en-US" altLang="zh-CN" sz="1200" b="0" i="0" kern="1200" dirty="0">
                <a:solidFill>
                  <a:schemeClr val="tx1"/>
                </a:solidFill>
                <a:effectLst/>
                <a:latin typeface="+mn-lt"/>
                <a:ea typeface="+mn-ea"/>
                <a:cs typeface="+mn-cs"/>
              </a:rPr>
              <a:t>NH3</a:t>
            </a:r>
            <a:r>
              <a:rPr lang="zh-CN" altLang="en-US" sz="1200" b="0" i="0" kern="1200" dirty="0">
                <a:solidFill>
                  <a:schemeClr val="tx1"/>
                </a:solidFill>
                <a:effectLst/>
                <a:latin typeface="+mn-lt"/>
                <a:ea typeface="+mn-ea"/>
                <a:cs typeface="+mn-cs"/>
              </a:rPr>
              <a:t>退火抑制</a:t>
            </a:r>
            <a:r>
              <a:rPr lang="en-US" altLang="zh-CN" sz="1200" b="0" i="0" kern="1200" dirty="0">
                <a:solidFill>
                  <a:schemeClr val="tx1"/>
                </a:solidFill>
                <a:effectLst/>
                <a:latin typeface="+mn-lt"/>
                <a:ea typeface="+mn-ea"/>
                <a:cs typeface="+mn-cs"/>
              </a:rPr>
              <a:t>N</a:t>
            </a:r>
            <a:r>
              <a:rPr lang="zh-CN" altLang="en-US" sz="1200" b="0" i="0" kern="1200" dirty="0">
                <a:solidFill>
                  <a:schemeClr val="tx1"/>
                </a:solidFill>
                <a:effectLst/>
                <a:latin typeface="+mn-lt"/>
                <a:ea typeface="+mn-ea"/>
                <a:cs typeface="+mn-cs"/>
              </a:rPr>
              <a:t>空位的形成来实现。</a:t>
            </a:r>
            <a:endParaRPr lang="zh-CN" altLang="en-US" dirty="0"/>
          </a:p>
        </p:txBody>
      </p:sp>
      <p:sp>
        <p:nvSpPr>
          <p:cNvPr id="4" name="灯片编号占位符 3"/>
          <p:cNvSpPr>
            <a:spLocks noGrp="1"/>
          </p:cNvSpPr>
          <p:nvPr>
            <p:ph type="sldNum" sz="quarter" idx="5"/>
          </p:nvPr>
        </p:nvSpPr>
        <p:spPr/>
        <p:txBody>
          <a:bodyPr/>
          <a:lstStyle/>
          <a:p>
            <a:fld id="{7B563790-CCE4-48ED-A4FA-7C1C82661F70}" type="slidenum">
              <a:rPr lang="zh-CN" altLang="en-US" smtClean="0"/>
              <a:t>21</a:t>
            </a:fld>
            <a:endParaRPr lang="zh-CN" altLang="en-US"/>
          </a:p>
        </p:txBody>
      </p:sp>
    </p:spTree>
    <p:extLst>
      <p:ext uri="{BB962C8B-B14F-4D97-AF65-F5344CB8AC3E}">
        <p14:creationId xmlns:p14="http://schemas.microsoft.com/office/powerpoint/2010/main" val="388900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最后是总结展望。</a:t>
            </a:r>
          </a:p>
        </p:txBody>
      </p:sp>
      <p:sp>
        <p:nvSpPr>
          <p:cNvPr id="4" name="灯片编号占位符 3"/>
          <p:cNvSpPr>
            <a:spLocks noGrp="1"/>
          </p:cNvSpPr>
          <p:nvPr>
            <p:ph type="sldNum" sz="quarter" idx="10"/>
          </p:nvPr>
        </p:nvSpPr>
        <p:spPr/>
        <p:txBody>
          <a:bodyPr/>
          <a:lstStyle/>
          <a:p>
            <a:fld id="{7B563790-CCE4-48ED-A4FA-7C1C82661F70}" type="slidenum">
              <a:rPr lang="zh-CN" altLang="en-US" smtClean="0"/>
              <a:t>22</a:t>
            </a:fld>
            <a:endParaRPr lang="zh-CN" altLang="en-US"/>
          </a:p>
        </p:txBody>
      </p:sp>
    </p:spTree>
    <p:extLst>
      <p:ext uri="{BB962C8B-B14F-4D97-AF65-F5344CB8AC3E}">
        <p14:creationId xmlns:p14="http://schemas.microsoft.com/office/powerpoint/2010/main" val="3103212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34000"/>
              </a:lnSpc>
            </a:pPr>
            <a:r>
              <a:rPr lang="zh-CN" altLang="en-US" dirty="0"/>
              <a:t>我们主要围绕单晶生长的两种思路介绍了生长大面积单晶的有趣的方法，这些方法与表面动力学息息相关，即可以通过宏观的一些技巧来调整微观分子的动力学进程，以实现对晶体生长的控制，在表面催化、表面动力学研究方面给以提供很好的平台。本次提到的二维材料以石墨烯、</a:t>
            </a:r>
            <a:r>
              <a:rPr lang="en-US" altLang="zh-CN" dirty="0" err="1"/>
              <a:t>hBN</a:t>
            </a:r>
            <a:r>
              <a:rPr lang="zh-CN" altLang="en-US" dirty="0"/>
              <a:t>和过渡金属硫属化合物为主，可以明显感受到，石墨烯的生长已相对十分成熟，而对石墨烯之后发展起来的这些二维材料，大家一般会以石墨烯的路线对其提出要求，因此目前</a:t>
            </a:r>
            <a:r>
              <a:rPr lang="en-US" altLang="zh-CN" dirty="0" err="1"/>
              <a:t>hBN</a:t>
            </a:r>
            <a:r>
              <a:rPr lang="zh-CN" altLang="en-US" dirty="0"/>
              <a:t>、</a:t>
            </a:r>
            <a:r>
              <a:rPr lang="en-US" altLang="zh-CN" dirty="0"/>
              <a:t>TMDCs</a:t>
            </a:r>
            <a:r>
              <a:rPr lang="zh-CN" altLang="en-US" dirty="0"/>
              <a:t>的取向生长，米级制备，批量生产还有不少路要走。</a:t>
            </a:r>
            <a:endParaRPr lang="en-US" altLang="zh-CN" dirty="0"/>
          </a:p>
        </p:txBody>
      </p:sp>
      <p:sp>
        <p:nvSpPr>
          <p:cNvPr id="4" name="灯片编号占位符 3"/>
          <p:cNvSpPr>
            <a:spLocks noGrp="1"/>
          </p:cNvSpPr>
          <p:nvPr>
            <p:ph type="sldNum" sz="quarter" idx="10"/>
          </p:nvPr>
        </p:nvSpPr>
        <p:spPr/>
        <p:txBody>
          <a:bodyPr/>
          <a:lstStyle/>
          <a:p>
            <a:fld id="{7B563790-CCE4-48ED-A4FA-7C1C82661F70}" type="slidenum">
              <a:rPr lang="zh-CN" altLang="en-US" smtClean="0"/>
              <a:t>23</a:t>
            </a:fld>
            <a:endParaRPr lang="zh-CN" altLang="en-US"/>
          </a:p>
        </p:txBody>
      </p:sp>
    </p:spTree>
    <p:extLst>
      <p:ext uri="{BB962C8B-B14F-4D97-AF65-F5344CB8AC3E}">
        <p14:creationId xmlns:p14="http://schemas.microsoft.com/office/powerpoint/2010/main" val="171997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563790-CCE4-48ED-A4FA-7C1C82661F70}" type="slidenum">
              <a:rPr lang="zh-CN" altLang="en-US" smtClean="0"/>
              <a:t>24</a:t>
            </a:fld>
            <a:endParaRPr lang="zh-CN" altLang="en-US"/>
          </a:p>
        </p:txBody>
      </p:sp>
    </p:spTree>
    <p:extLst>
      <p:ext uri="{BB962C8B-B14F-4D97-AF65-F5344CB8AC3E}">
        <p14:creationId xmlns:p14="http://schemas.microsoft.com/office/powerpoint/2010/main" val="132876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7400CA98-FCAE-4D9E-8EE1-87B24759F0C8}"/>
              </a:ext>
            </a:extLst>
          </p:cNvPr>
          <p:cNvSpPr>
            <a:spLocks noGrp="1"/>
          </p:cNvSpPr>
          <p:nvPr>
            <p:ph type="body" idx="1"/>
          </p:nvPr>
        </p:nvSpPr>
        <p:spPr/>
        <p:txBody>
          <a:bodyPr/>
          <a:lstStyle/>
          <a:p>
            <a:r>
              <a:rPr lang="zh-CN" altLang="en-US" dirty="0"/>
              <a:t>二维材料的兴起可以说是源于</a:t>
            </a:r>
            <a:r>
              <a:rPr lang="en-US" altLang="zh-CN" dirty="0"/>
              <a:t>2004</a:t>
            </a:r>
            <a:r>
              <a:rPr lang="zh-CN" altLang="en-US" dirty="0"/>
              <a:t>年石墨烯的成功剥离，但至今已</a:t>
            </a:r>
            <a:r>
              <a:rPr lang="en-US" altLang="zh-CN" dirty="0"/>
              <a:t>15</a:t>
            </a:r>
            <a:r>
              <a:rPr lang="zh-CN" altLang="en-US" dirty="0"/>
              <a:t>年，上千类二维材料应运而出，该领域仍十分火热。</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7FAB2CC-951B-49AE-9E87-821A4E9915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我们可以从器件角度来理解二维材料被寄予厚望的原因。目前大规模集成电路已经到了</a:t>
            </a:r>
            <a:r>
              <a:rPr lang="en-US" altLang="zh-CN" dirty="0"/>
              <a:t>&lt;5nm</a:t>
            </a:r>
            <a:r>
              <a:rPr lang="zh-CN" altLang="en-US" dirty="0"/>
              <a:t>节点，因遵从等比例缩小原则，要求沟道的厚度也要缩至单个纳米量级。对传统基于体硅的器件而言，随厚度减小，表面粗糙及悬挂键丰富使得表面散射增强，同时沟道厚度减小，隧穿导致的漏电流迅速增加。亟待新结构、新材料的引入。与传统</a:t>
            </a:r>
            <a:r>
              <a:rPr lang="en-US" altLang="zh-CN" dirty="0"/>
              <a:t>Si</a:t>
            </a:r>
            <a:r>
              <a:rPr lang="zh-CN" altLang="en-US" dirty="0"/>
              <a:t>材料对比，二维材料其表面平整且厚度可控，悬挂键少，而且在同为</a:t>
            </a:r>
            <a:r>
              <a:rPr lang="en-US" altLang="zh-CN" dirty="0"/>
              <a:t>1nm</a:t>
            </a:r>
            <a:r>
              <a:rPr lang="zh-CN" altLang="en-US" dirty="0"/>
              <a:t>厚时，单层</a:t>
            </a:r>
            <a:r>
              <a:rPr lang="en-US" altLang="zh-CN" dirty="0"/>
              <a:t>MoS2</a:t>
            </a:r>
            <a:r>
              <a:rPr lang="zh-CN" altLang="en-US" dirty="0"/>
              <a:t>的迁移率已超过体硅。台积电李连忠教授在今年的</a:t>
            </a:r>
            <a:r>
              <a:rPr lang="en-US" altLang="zh-CN" dirty="0"/>
              <a:t>nature</a:t>
            </a:r>
            <a:r>
              <a:rPr lang="zh-CN" altLang="en-US" dirty="0"/>
              <a:t>评论中也提到，虽然二维材料目前还面临三大挑战，很难说二维材料是否会改变晶体管，但如果要延续摩尔定律，他们将是最佳候选之一。那么如果要将二维材料引入晶体管和集成电路，其基础是二维材料能够实现高质量且大面积可控制备。</a:t>
            </a:r>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95457498-040A-4B4F-B31E-25912C0669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目前制备二维材料的方法中，化学气相沉积法（</a:t>
            </a:r>
            <a:r>
              <a:rPr lang="en-US" altLang="zh-CN" dirty="0"/>
              <a:t>CVD</a:t>
            </a:r>
            <a:r>
              <a:rPr lang="zh-CN" altLang="en-US" dirty="0"/>
              <a:t>）广受欢迎。但</a:t>
            </a:r>
            <a:r>
              <a:rPr lang="en-US" altLang="zh-CN" dirty="0"/>
              <a:t>CVD</a:t>
            </a:r>
            <a:r>
              <a:rPr lang="zh-CN" altLang="en-US" dirty="0"/>
              <a:t>生长获得的样品往往是多畴区融合的结果，不同畴区在拼接过程中，可能产生晶界。那么我们就需要考虑晶界是否会对材料的电学性质有影响。</a:t>
            </a:r>
          </a:p>
        </p:txBody>
      </p:sp>
    </p:spTree>
    <p:extLst>
      <p:ext uri="{BB962C8B-B14F-4D97-AF65-F5344CB8AC3E}">
        <p14:creationId xmlns:p14="http://schemas.microsoft.com/office/powerpoint/2010/main" val="300758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5B69E33B-25E9-4127-8E74-6A1B3ADC0229}"/>
              </a:ext>
            </a:extLst>
          </p:cNvPr>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B18DCC7-9653-49D0-8EDF-4C9D46C7D230}"/>
              </a:ext>
            </a:extLst>
          </p:cNvPr>
          <p:cNvSpPr>
            <a:spLocks noGrp="1"/>
          </p:cNvSpPr>
          <p:nvPr>
            <p:ph type="body" idx="1"/>
          </p:nvPr>
        </p:nvSpPr>
        <p:spPr/>
        <p:txBody>
          <a:bodyPr/>
          <a:lstStyle/>
          <a:p>
            <a:r>
              <a:rPr lang="zh-CN" altLang="en-US" dirty="0">
                <a:sym typeface="+mn-ea"/>
              </a:rPr>
              <a:t>对晶界更微观地表征，</a:t>
            </a:r>
            <a:r>
              <a:rPr lang="en-US" altLang="zh-CN" dirty="0">
                <a:sym typeface="+mn-ea"/>
              </a:rPr>
              <a:t>STEM</a:t>
            </a:r>
            <a:r>
              <a:rPr lang="zh-CN" altLang="en-US" dirty="0">
                <a:sym typeface="+mn-ea"/>
              </a:rPr>
              <a:t>观察到晶界是由</a:t>
            </a:r>
            <a:r>
              <a:rPr lang="en-US" altLang="zh-CN" dirty="0">
                <a:sym typeface="+mn-ea"/>
              </a:rPr>
              <a:t>5-7</a:t>
            </a:r>
            <a:r>
              <a:rPr lang="zh-CN" altLang="en-US" dirty="0">
                <a:sym typeface="+mn-ea"/>
              </a:rPr>
              <a:t>个原子成环后排列起来形成的。对</a:t>
            </a:r>
            <a:r>
              <a:rPr lang="en-US" altLang="zh-CN" dirty="0">
                <a:sym typeface="+mn-ea"/>
              </a:rPr>
              <a:t>MoS2</a:t>
            </a:r>
            <a:r>
              <a:rPr lang="zh-CN" altLang="en-US" dirty="0">
                <a:sym typeface="+mn-ea"/>
              </a:rPr>
              <a:t>而言，小角度晶界有两种结构，跨</a:t>
            </a:r>
            <a:r>
              <a:rPr lang="en-US" altLang="zh-CN" dirty="0">
                <a:sym typeface="+mn-ea"/>
              </a:rPr>
              <a:t>S-S</a:t>
            </a:r>
            <a:r>
              <a:rPr lang="zh-CN" altLang="en-US" dirty="0">
                <a:sym typeface="+mn-ea"/>
              </a:rPr>
              <a:t>键的称为</a:t>
            </a:r>
            <a:r>
              <a:rPr lang="en-US" altLang="zh-CN" dirty="0">
                <a:sym typeface="+mn-ea"/>
              </a:rPr>
              <a:t>“</a:t>
            </a:r>
            <a:r>
              <a:rPr lang="zh-CN" altLang="en-US" dirty="0">
                <a:sym typeface="+mn-ea"/>
              </a:rPr>
              <a:t>上</a:t>
            </a:r>
            <a:r>
              <a:rPr lang="en-US" altLang="zh-CN" dirty="0">
                <a:sym typeface="+mn-ea"/>
              </a:rPr>
              <a:t>”</a:t>
            </a:r>
            <a:r>
              <a:rPr lang="zh-CN" altLang="en-US" dirty="0">
                <a:sym typeface="+mn-ea"/>
              </a:rPr>
              <a:t>结构，</a:t>
            </a:r>
            <a:r>
              <a:rPr lang="en-US" altLang="zh-CN" dirty="0">
                <a:sym typeface="+mn-ea"/>
              </a:rPr>
              <a:t>Mo-Mo</a:t>
            </a:r>
            <a:r>
              <a:rPr lang="zh-CN" altLang="en-US" dirty="0">
                <a:sym typeface="+mn-ea"/>
              </a:rPr>
              <a:t>键的称为</a:t>
            </a:r>
            <a:r>
              <a:rPr lang="en-US" altLang="zh-CN" dirty="0">
                <a:sym typeface="+mn-ea"/>
              </a:rPr>
              <a:t>“</a:t>
            </a:r>
            <a:r>
              <a:rPr lang="zh-CN" altLang="en-US" dirty="0">
                <a:sym typeface="+mn-ea"/>
              </a:rPr>
              <a:t>下</a:t>
            </a:r>
            <a:r>
              <a:rPr lang="en-US" altLang="zh-CN" dirty="0">
                <a:sym typeface="+mn-ea"/>
              </a:rPr>
              <a:t>”</a:t>
            </a:r>
            <a:r>
              <a:rPr lang="zh-CN" altLang="en-US" dirty="0">
                <a:sym typeface="+mn-ea"/>
              </a:rPr>
              <a:t>结构，这两种结构都是最低能量态。小角度晶界一般小于</a:t>
            </a:r>
            <a:r>
              <a:rPr lang="en-US" altLang="zh-CN" dirty="0">
                <a:sym typeface="+mn-ea"/>
              </a:rPr>
              <a:t>6</a:t>
            </a:r>
            <a:r>
              <a:rPr lang="zh-CN" altLang="en-US" dirty="0">
                <a:sym typeface="+mn-ea"/>
              </a:rPr>
              <a:t>度都是呈直线的，结构也很规则。大角度晶界可以分为相干和不相干情况，相干指的是晶界拥有周期性结构，相干情况中只有</a:t>
            </a:r>
            <a:r>
              <a:rPr lang="en-US" altLang="zh-CN" dirty="0">
                <a:sym typeface="+mn-ea"/>
              </a:rPr>
              <a:t>22</a:t>
            </a:r>
            <a:r>
              <a:rPr lang="zh-CN" altLang="en-US" dirty="0">
                <a:sym typeface="+mn-ea"/>
              </a:rPr>
              <a:t>度</a:t>
            </a:r>
            <a:r>
              <a:rPr lang="en-US" altLang="zh-CN" dirty="0">
                <a:sym typeface="+mn-ea"/>
              </a:rPr>
              <a:t>38</a:t>
            </a:r>
            <a:r>
              <a:rPr lang="zh-CN" altLang="en-US" dirty="0">
                <a:sym typeface="+mn-ea"/>
              </a:rPr>
              <a:t>度</a:t>
            </a:r>
            <a:r>
              <a:rPr lang="en-US" altLang="zh-CN" dirty="0">
                <a:sym typeface="+mn-ea"/>
              </a:rPr>
              <a:t>60</a:t>
            </a:r>
            <a:r>
              <a:rPr lang="zh-CN" altLang="en-US" dirty="0">
                <a:sym typeface="+mn-ea"/>
              </a:rPr>
              <a:t>度的情况是稳定的，并且这些晶界也是</a:t>
            </a:r>
            <a:r>
              <a:rPr lang="en-US" altLang="zh-CN" dirty="0">
                <a:sym typeface="+mn-ea"/>
              </a:rPr>
              <a:t>5-7</a:t>
            </a:r>
            <a:r>
              <a:rPr lang="zh-CN" altLang="en-US" dirty="0">
                <a:sym typeface="+mn-ea"/>
              </a:rPr>
              <a:t>个核成环后排列成的直线。一旦角度不是这些角，就成为不相干，晶界曲折并且比较宽，很不稳定。</a:t>
            </a:r>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DB50C72-B099-44C5-9BA9-E54B6C2A61DB}"/>
              </a:ext>
            </a:extLst>
          </p:cNvPr>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AE05DFF-4BA0-4737-AD57-48F83A5B2B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基于以上背景，我们期望获得少晶界或无晶界的二维材料，因此二维材料的大单晶制备是我们的追求。目前目标的实现有两条路径，一个是成核控制，即只允许单核或极少核生长并长大；第二种思路就是控制畴区取向，使不同畴区之间无缝拼接形成单晶。我们先介绍成核控制的几篇工作。</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0F6B3BE-2EA7-45F5-9B1F-BD9E4811BDE9}" type="datetime1">
              <a:rPr lang="zh-CN" altLang="en-US" smtClean="0"/>
              <a:t>2019/11/21</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169AA335-26E3-49D4-B921-E2394446BE35}" type="slidenum">
              <a:rPr lang="zh-CN" altLang="en-US" smtClean="0"/>
              <a:t>‹#›</a:t>
            </a:fld>
            <a:endParaRPr lang="zh-CN" altLang="en-US"/>
          </a:p>
        </p:txBody>
      </p:sp>
      <p:pic>
        <p:nvPicPr>
          <p:cNvPr id="7" name="Picture 2" descr="C:\Documents and Settings\hyz\桌面\3_0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userDrawn="1"/>
        </p:nvSpPr>
        <p:spPr>
          <a:xfrm>
            <a:off x="0" y="6715127"/>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pic>
        <p:nvPicPr>
          <p:cNvPr id="16" name="Picture 3" descr="C:\Documents and Settings\hyz\桌面\3_02.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5751" y="0"/>
            <a:ext cx="2352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userDrawn="1"/>
        </p:nvSpPr>
        <p:spPr>
          <a:xfrm rot="10800000" flipV="1">
            <a:off x="2928939" y="571500"/>
            <a:ext cx="6215062" cy="44450"/>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Tree>
    <p:extLst>
      <p:ext uri="{BB962C8B-B14F-4D97-AF65-F5344CB8AC3E}">
        <p14:creationId xmlns:p14="http://schemas.microsoft.com/office/powerpoint/2010/main" val="1750573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8E8B6A6-B6EB-4B92-ADFC-8D3551DF46BA}" type="datetime1">
              <a:rPr lang="zh-CN" altLang="en-US" smtClean="0"/>
              <a:t>2019/11/21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383019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58C3A3B-D0D6-4B69-8E2F-38F444898D7C}" type="datetime1">
              <a:rPr lang="zh-CN" altLang="en-US" smtClean="0"/>
              <a:t>2019/11/21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AA6AB8-39B4-4C5C-9643-D7E6BD14058C}" type="slidenum">
              <a:rPr lang="zh-CN" altLang="en-US" smtClean="0"/>
              <a:t>‹#›</a:t>
            </a:fld>
            <a:endParaRPr lang="zh-CN" altLang="en-US"/>
          </a:p>
        </p:txBody>
      </p:sp>
    </p:spTree>
    <p:extLst>
      <p:ext uri="{BB962C8B-B14F-4D97-AF65-F5344CB8AC3E}">
        <p14:creationId xmlns:p14="http://schemas.microsoft.com/office/powerpoint/2010/main" val="248068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上下">
    <p:bg>
      <p:bgPr>
        <a:solidFill>
          <a:schemeClr val="bg2"/>
        </a:solidFill>
        <a:effectLst/>
      </p:bgPr>
    </p:bg>
    <p:spTree>
      <p:nvGrpSpPr>
        <p:cNvPr id="1" name=""/>
        <p:cNvGrpSpPr/>
        <p:nvPr/>
      </p:nvGrpSpPr>
      <p:grpSpPr>
        <a:xfrm>
          <a:off x="0" y="0"/>
          <a:ext cx="0" cy="0"/>
          <a:chOff x="0" y="0"/>
          <a:chExt cx="0" cy="0"/>
        </a:xfrm>
      </p:grpSpPr>
      <p:grpSp>
        <p:nvGrpSpPr>
          <p:cNvPr id="12" name="图形 11"/>
          <p:cNvGrpSpPr/>
          <p:nvPr>
            <p:custDataLst>
              <p:tags r:id="rId1"/>
            </p:custDataLst>
          </p:nvPr>
        </p:nvGrpSpPr>
        <p:grpSpPr>
          <a:xfrm>
            <a:off x="0" y="6388736"/>
            <a:ext cx="9144000" cy="480022"/>
            <a:chOff x="0" y="5632450"/>
            <a:chExt cx="12192000" cy="1253643"/>
          </a:xfrm>
          <a:solidFill>
            <a:srgbClr val="0894A5"/>
          </a:solidFill>
        </p:grpSpPr>
        <p:sp>
          <p:nvSpPr>
            <p:cNvPr id="13" name="任意多边形: 形状 3"/>
            <p:cNvSpPr/>
            <p:nvPr>
              <p:custDataLst>
                <p:tags r:id="rId9"/>
              </p:custDataLst>
            </p:nvPr>
          </p:nvSpPr>
          <p:spPr>
            <a:xfrm>
              <a:off x="4930775" y="5632450"/>
              <a:ext cx="7261225" cy="109474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0"/>
            </a:p>
          </p:txBody>
        </p:sp>
        <p:sp>
          <p:nvSpPr>
            <p:cNvPr id="14" name="任意多边形: 形状 4"/>
            <p:cNvSpPr/>
            <p:nvPr>
              <p:custDataLst>
                <p:tags r:id="rId10"/>
              </p:custDataLst>
            </p:nvPr>
          </p:nvSpPr>
          <p:spPr>
            <a:xfrm>
              <a:off x="4930775" y="5763259"/>
              <a:ext cx="7261225" cy="109474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0"/>
            </a:p>
          </p:txBody>
        </p:sp>
        <p:sp>
          <p:nvSpPr>
            <p:cNvPr id="15" name="任意多边形: 形状 7"/>
            <p:cNvSpPr/>
            <p:nvPr>
              <p:custDataLst>
                <p:tags r:id="rId11"/>
              </p:custDataLst>
            </p:nvPr>
          </p:nvSpPr>
          <p:spPr>
            <a:xfrm>
              <a:off x="0" y="5699279"/>
              <a:ext cx="7843519" cy="1186814"/>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sz="1350"/>
            </a:p>
          </p:txBody>
        </p:sp>
      </p:grpSp>
      <p:sp>
        <p:nvSpPr>
          <p:cNvPr id="10" name="矩形 9"/>
          <p:cNvSpPr/>
          <p:nvPr>
            <p:custDataLst>
              <p:tags r:id="rId2"/>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sp>
        <p:nvSpPr>
          <p:cNvPr id="2" name="标题 1"/>
          <p:cNvSpPr>
            <a:spLocks noGrp="1"/>
          </p:cNvSpPr>
          <p:nvPr>
            <p:ph type="title"/>
            <p:custDataLst>
              <p:tags r:id="rId3"/>
            </p:custDataLst>
          </p:nvPr>
        </p:nvSpPr>
        <p:spPr>
          <a:xfrm>
            <a:off x="459000" y="781200"/>
            <a:ext cx="8232300" cy="626400"/>
          </a:xfrm>
        </p:spPr>
        <p:txBody>
          <a:bodyPr anchor="ctr">
            <a:normAutofit/>
          </a:bodyPr>
          <a:lstStyle>
            <a:lvl1pPr algn="ctr">
              <a:defRPr sz="27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4845ADA8-5FC6-42FF-8D0E-EA17DAD08BF9}" type="datetime1">
              <a:rPr lang="zh-CN" altLang="en-US" smtClean="0"/>
              <a:t>2019/11/21</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1659600"/>
            <a:ext cx="8231981"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808000"/>
            <a:ext cx="8224200" cy="34308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4545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7680152-75B9-4E0C-A3C1-CA547381DECC}" type="datetime1">
              <a:rPr lang="zh-CN" altLang="en-US" smtClean="0"/>
              <a:t>2019/11/21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63946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1EC38D7-EEB7-4C09-B29D-8DFB69AC876A}" type="datetime1">
              <a:rPr lang="zh-CN" altLang="en-US" smtClean="0"/>
              <a:t>2019/11/21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3127690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5B1E1B-8B67-4AAD-BFB0-9F9598DCB22C}" type="datetime1">
              <a:rPr lang="zh-CN" altLang="en-US" smtClean="0"/>
              <a:t>2019/11/21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322351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7E5E9AE-90A5-47EA-9EF2-0061E37711EB}" type="datetime1">
              <a:rPr lang="zh-CN" altLang="en-US" smtClean="0"/>
              <a:t>2019/11/21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3178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5DF39-15D3-4DD4-A011-6CF93051AE6F}" type="datetime1">
              <a:rPr lang="zh-CN" altLang="en-US" smtClean="0"/>
              <a:t>2019/11/21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47162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F8137B8-EB60-4AC5-98AB-88E97360D05B}" type="datetime1">
              <a:rPr lang="zh-CN" altLang="en-US" smtClean="0"/>
              <a:t>2019/11/21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42722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45A398D-0F68-4C76-BFCF-D6E42D08A25B}" type="datetime1">
              <a:rPr lang="zh-CN" altLang="en-US" smtClean="0"/>
              <a:t>2019/11/21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55633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80A1CFF-B8F1-479A-84EC-7F87F3D0023D}" type="datetime1">
              <a:rPr lang="zh-CN" altLang="en-US" smtClean="0"/>
              <a:t>2019/11/21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9AA335-26E3-49D4-B921-E2394446BE35}" type="slidenum">
              <a:rPr lang="zh-CN" altLang="en-US" smtClean="0"/>
              <a:t>‹#›</a:t>
            </a:fld>
            <a:endParaRPr lang="zh-CN" altLang="en-US"/>
          </a:p>
        </p:txBody>
      </p:sp>
    </p:spTree>
    <p:extLst>
      <p:ext uri="{BB962C8B-B14F-4D97-AF65-F5344CB8AC3E}">
        <p14:creationId xmlns:p14="http://schemas.microsoft.com/office/powerpoint/2010/main" val="326028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6288" y="43021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3ECA4-7CC9-43E4-BB72-4B53D6E8C366}" type="datetime1">
              <a:rPr lang="zh-CN" altLang="en-US" smtClean="0"/>
              <a:t>2019/11/21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AA335-26E3-49D4-B921-E2394446BE35}" type="slidenum">
              <a:rPr lang="zh-CN" altLang="en-US" smtClean="0"/>
              <a:t>‹#›</a:t>
            </a:fld>
            <a:endParaRPr lang="zh-CN" altLang="en-US"/>
          </a:p>
        </p:txBody>
      </p:sp>
      <p:pic>
        <p:nvPicPr>
          <p:cNvPr id="7" name="Picture 2" descr="C:\Documents and Settings\hyz\桌面\3_01.gif"/>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userDrawn="1"/>
        </p:nvSpPr>
        <p:spPr>
          <a:xfrm rot="10800000" flipV="1">
            <a:off x="0" y="159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9" name="矩形 8"/>
          <p:cNvSpPr/>
          <p:nvPr userDrawn="1"/>
        </p:nvSpPr>
        <p:spPr>
          <a:xfrm rot="10800000" flipV="1">
            <a:off x="1357314" y="0"/>
            <a:ext cx="7786687" cy="71438"/>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10" name="矩形 9"/>
          <p:cNvSpPr/>
          <p:nvPr userDrawn="1"/>
        </p:nvSpPr>
        <p:spPr>
          <a:xfrm>
            <a:off x="0" y="6715127"/>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Tree>
    <p:extLst>
      <p:ext uri="{BB962C8B-B14F-4D97-AF65-F5344CB8AC3E}">
        <p14:creationId xmlns:p14="http://schemas.microsoft.com/office/powerpoint/2010/main" val="31960297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90.png"/><Relationship Id="rId4" Type="http://schemas.openxmlformats.org/officeDocument/2006/relationships/image" Target="../media/image3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5.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0.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17418" y="1848067"/>
            <a:ext cx="7772400" cy="1425131"/>
          </a:xfrm>
        </p:spPr>
        <p:txBody>
          <a:bodyPr>
            <a:normAutofit/>
          </a:bodyPr>
          <a:lstStyle/>
          <a:p>
            <a:r>
              <a:rPr lang="zh-CN" altLang="en-US" sz="5000" b="1" dirty="0">
                <a:latin typeface="黑体" panose="02010609060101010101" pitchFamily="49" charset="-122"/>
                <a:ea typeface="黑体" panose="02010609060101010101" pitchFamily="49" charset="-122"/>
              </a:rPr>
              <a:t>二维材料的大单晶制备</a:t>
            </a:r>
            <a:endParaRPr lang="zh-CN" altLang="en-US" sz="5000" dirty="0">
              <a:latin typeface="黑体" panose="02010609060101010101" pitchFamily="49" charset="-122"/>
              <a:ea typeface="黑体" panose="02010609060101010101" pitchFamily="49" charset="-122"/>
            </a:endParaRPr>
          </a:p>
        </p:txBody>
      </p:sp>
      <p:sp>
        <p:nvSpPr>
          <p:cNvPr id="3" name="副标题 2"/>
          <p:cNvSpPr>
            <a:spLocks noGrp="1"/>
          </p:cNvSpPr>
          <p:nvPr>
            <p:ph type="subTitle" idx="1"/>
          </p:nvPr>
        </p:nvSpPr>
        <p:spPr>
          <a:xfrm>
            <a:off x="1143000" y="4498427"/>
            <a:ext cx="7121236" cy="849428"/>
          </a:xfrm>
        </p:spPr>
        <p:txBody>
          <a:bodyPr>
            <a:normAutofit/>
          </a:bodyPr>
          <a:lstStyle/>
          <a:p>
            <a:r>
              <a:rPr lang="zh-CN" altLang="en-US" sz="1800" dirty="0">
                <a:latin typeface="黑体" panose="02010609060101010101" pitchFamily="49" charset="-122"/>
                <a:ea typeface="黑体" panose="02010609060101010101" pitchFamily="49" charset="-122"/>
              </a:rPr>
              <a:t>表面物理第五组</a:t>
            </a:r>
            <a:endParaRPr lang="en-US" altLang="zh-CN" sz="1800" dirty="0">
              <a:latin typeface="黑体" panose="02010609060101010101" pitchFamily="49" charset="-122"/>
              <a:ea typeface="黑体" panose="02010609060101010101" pitchFamily="49" charset="-122"/>
            </a:endParaRPr>
          </a:p>
          <a:p>
            <a:r>
              <a:rPr lang="zh-CN" altLang="en-US" sz="1800" dirty="0">
                <a:latin typeface="黑体" panose="02010609060101010101" pitchFamily="49" charset="-122"/>
                <a:ea typeface="黑体" panose="02010609060101010101" pitchFamily="49" charset="-122"/>
              </a:rPr>
              <a:t>组员：常静、刘科阳、胡静怡、马骋、陈亦林、季浩然、安子訸</a:t>
            </a:r>
            <a:endParaRPr lang="en-US" altLang="zh-CN" sz="1800" dirty="0">
              <a:latin typeface="黑体" panose="02010609060101010101" pitchFamily="49" charset="-122"/>
              <a:ea typeface="黑体" panose="02010609060101010101" pitchFamily="49" charset="-122"/>
            </a:endParaRPr>
          </a:p>
        </p:txBody>
      </p:sp>
      <p:sp>
        <p:nvSpPr>
          <p:cNvPr id="4" name="灯片编号占位符 3">
            <a:extLst>
              <a:ext uri="{FF2B5EF4-FFF2-40B4-BE49-F238E27FC236}">
                <a16:creationId xmlns:a16="http://schemas.microsoft.com/office/drawing/2014/main" id="{89328429-64F2-4727-8EFF-15E7EFE5449A}"/>
              </a:ext>
            </a:extLst>
          </p:cNvPr>
          <p:cNvSpPr>
            <a:spLocks noGrp="1"/>
          </p:cNvSpPr>
          <p:nvPr>
            <p:ph type="sldNum" sz="quarter" idx="12"/>
          </p:nvPr>
        </p:nvSpPr>
        <p:spPr/>
        <p:txBody>
          <a:bodyPr/>
          <a:lstStyle/>
          <a:p>
            <a:fld id="{169AA335-26E3-49D4-B921-E2394446BE35}" type="slidenum">
              <a:rPr lang="zh-CN" altLang="en-US" smtClean="0"/>
              <a:t>1</a:t>
            </a:fld>
            <a:endParaRPr lang="zh-CN" altLang="en-US"/>
          </a:p>
        </p:txBody>
      </p:sp>
    </p:spTree>
    <p:extLst>
      <p:ext uri="{BB962C8B-B14F-4D97-AF65-F5344CB8AC3E}">
        <p14:creationId xmlns:p14="http://schemas.microsoft.com/office/powerpoint/2010/main" val="3089395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成核控制</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23" name="内容占位符 2">
            <a:extLst>
              <a:ext uri="{FF2B5EF4-FFF2-40B4-BE49-F238E27FC236}">
                <a16:creationId xmlns:a16="http://schemas.microsoft.com/office/drawing/2014/main" id="{1EE31DF2-D849-4086-97E2-964B2240B8DA}"/>
              </a:ext>
            </a:extLst>
          </p:cNvPr>
          <p:cNvSpPr txBox="1">
            <a:spLocks/>
          </p:cNvSpPr>
          <p:nvPr/>
        </p:nvSpPr>
        <p:spPr>
          <a:xfrm>
            <a:off x="57636" y="4584437"/>
            <a:ext cx="8877895" cy="20366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低压化学气相沉积</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(LPCVD)</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调控生长条件</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低密度成核</a:t>
            </a:r>
          </a:p>
          <a:p>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     1035℃</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50mTorr</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，甲烷流速</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&lt;1sccm</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，生长速率</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~6μm/min</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，单晶尺寸高达</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0.5mm</a:t>
            </a:r>
          </a:p>
          <a:p>
            <a:pPr marL="342900" indent="-342900">
              <a:buFont typeface="Arial" panose="020B0604020202020204" pitchFamily="34" charset="0"/>
              <a:buChar char="•"/>
            </a:pP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用光电子发射显微镜</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(PEEM)</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验证单晶取向</a:t>
            </a:r>
          </a:p>
          <a:p>
            <a:pPr marL="342900" indent="-342900">
              <a:buFont typeface="Arial" panose="020B0604020202020204" pitchFamily="34" charset="0"/>
              <a:buChar char="•"/>
            </a:pP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转移至</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SiO</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/Si</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上，获得高电学性能的晶体管，室温下电子迁移率高于</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4000cm</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V</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rPr>
              <a:t>-1</a:t>
            </a:r>
          </a:p>
        </p:txBody>
      </p:sp>
      <p:sp>
        <p:nvSpPr>
          <p:cNvPr id="30" name="文本框 29">
            <a:extLst>
              <a:ext uri="{FF2B5EF4-FFF2-40B4-BE49-F238E27FC236}">
                <a16:creationId xmlns:a16="http://schemas.microsoft.com/office/drawing/2014/main" id="{52213CC5-2AC4-4A69-A01F-271544B75B1D}"/>
              </a:ext>
            </a:extLst>
          </p:cNvPr>
          <p:cNvSpPr txBox="1"/>
          <p:nvPr/>
        </p:nvSpPr>
        <p:spPr>
          <a:xfrm>
            <a:off x="2592419" y="431986"/>
            <a:ext cx="6066949" cy="461665"/>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Cu</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基大尺寸石墨烯单晶的生长</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文本框 30">
            <a:extLst>
              <a:ext uri="{FF2B5EF4-FFF2-40B4-BE49-F238E27FC236}">
                <a16:creationId xmlns:a16="http://schemas.microsoft.com/office/drawing/2014/main" id="{BC95894C-C886-4C77-8D3D-BCDBB75EE3E9}"/>
              </a:ext>
            </a:extLst>
          </p:cNvPr>
          <p:cNvSpPr txBox="1"/>
          <p:nvPr/>
        </p:nvSpPr>
        <p:spPr>
          <a:xfrm>
            <a:off x="5003251" y="6328480"/>
            <a:ext cx="4140749" cy="323165"/>
          </a:xfrm>
          <a:prstGeom prst="rect">
            <a:avLst/>
          </a:prstGeom>
        </p:spPr>
        <p:txBody>
          <a:bodyPr wrap="none">
            <a:spAutoFit/>
          </a:bodyPr>
          <a:lstStyle>
            <a:defPPr>
              <a:defRPr lang="zh-CN"/>
            </a:defPPr>
            <a:lvl1pPr>
              <a:defRPr sz="1500">
                <a:solidFill>
                  <a:srgbClr val="000000"/>
                </a:solidFill>
                <a:latin typeface="Times New Roman" panose="02020603050405020304" pitchFamily="18" charset="0"/>
                <a:cs typeface="Times New Roman" panose="02020603050405020304" pitchFamily="18" charset="0"/>
              </a:defRPr>
            </a:lvl1pPr>
          </a:lstStyle>
          <a:p>
            <a:r>
              <a:rPr lang="zh-CN" altLang="en-US" dirty="0"/>
              <a:t>Xuesong Li </a:t>
            </a:r>
            <a:r>
              <a:rPr lang="en-US" altLang="zh-CN" dirty="0"/>
              <a:t>, </a:t>
            </a:r>
            <a:r>
              <a:rPr lang="en-US" altLang="zh-CN" i="1" dirty="0"/>
              <a:t>et al</a:t>
            </a:r>
            <a:r>
              <a:rPr lang="en-US" altLang="zh-CN" dirty="0"/>
              <a:t>. </a:t>
            </a:r>
            <a:r>
              <a:rPr lang="en-US" altLang="zh-CN" b="1" i="1" dirty="0"/>
              <a:t>J. Am. Chem. Soc.</a:t>
            </a:r>
            <a:r>
              <a:rPr lang="en-US" altLang="zh-CN" dirty="0"/>
              <a:t>133,9 (2011)</a:t>
            </a:r>
          </a:p>
        </p:txBody>
      </p:sp>
      <p:pic>
        <p:nvPicPr>
          <p:cNvPr id="32" name="图片 31">
            <a:extLst>
              <a:ext uri="{FF2B5EF4-FFF2-40B4-BE49-F238E27FC236}">
                <a16:creationId xmlns:a16="http://schemas.microsoft.com/office/drawing/2014/main" id="{F0ADD098-C94B-4351-B82D-3DDD96A7EF26}"/>
              </a:ext>
            </a:extLst>
          </p:cNvPr>
          <p:cNvPicPr>
            <a:picLocks noChangeAspect="1"/>
          </p:cNvPicPr>
          <p:nvPr/>
        </p:nvPicPr>
        <p:blipFill>
          <a:blip r:embed="rId5"/>
          <a:stretch>
            <a:fillRect/>
          </a:stretch>
        </p:blipFill>
        <p:spPr>
          <a:xfrm>
            <a:off x="244175" y="1553704"/>
            <a:ext cx="2573565" cy="882808"/>
          </a:xfrm>
          <a:prstGeom prst="rect">
            <a:avLst/>
          </a:prstGeom>
        </p:spPr>
      </p:pic>
      <p:pic>
        <p:nvPicPr>
          <p:cNvPr id="34" name="图片 33">
            <a:extLst>
              <a:ext uri="{FF2B5EF4-FFF2-40B4-BE49-F238E27FC236}">
                <a16:creationId xmlns:a16="http://schemas.microsoft.com/office/drawing/2014/main" id="{293BA864-DAC9-479D-AF74-5B64FF058409}"/>
              </a:ext>
            </a:extLst>
          </p:cNvPr>
          <p:cNvPicPr>
            <a:picLocks noChangeAspect="1"/>
          </p:cNvPicPr>
          <p:nvPr/>
        </p:nvPicPr>
        <p:blipFill>
          <a:blip r:embed="rId6"/>
          <a:stretch>
            <a:fillRect/>
          </a:stretch>
        </p:blipFill>
        <p:spPr>
          <a:xfrm>
            <a:off x="3146378" y="1779365"/>
            <a:ext cx="2787845" cy="2244545"/>
          </a:xfrm>
          <a:prstGeom prst="rect">
            <a:avLst/>
          </a:prstGeom>
        </p:spPr>
      </p:pic>
      <p:sp>
        <p:nvSpPr>
          <p:cNvPr id="35" name="文本框 34">
            <a:extLst>
              <a:ext uri="{FF2B5EF4-FFF2-40B4-BE49-F238E27FC236}">
                <a16:creationId xmlns:a16="http://schemas.microsoft.com/office/drawing/2014/main" id="{0E8CE7F2-D2C4-466B-B6B7-3A6C8BEDEF7A}"/>
              </a:ext>
            </a:extLst>
          </p:cNvPr>
          <p:cNvSpPr txBox="1"/>
          <p:nvPr/>
        </p:nvSpPr>
        <p:spPr>
          <a:xfrm>
            <a:off x="3146378" y="4023910"/>
            <a:ext cx="3438681" cy="300082"/>
          </a:xfrm>
          <a:prstGeom prst="rect">
            <a:avLst/>
          </a:prstGeom>
          <a:noFill/>
        </p:spPr>
        <p:txBody>
          <a:bodyPr wrap="square" rtlCol="0" anchor="t">
            <a:spAutoFit/>
          </a:bodyPr>
          <a:lstStyle/>
          <a:p>
            <a:r>
              <a:rPr lang="zh-CN" altLang="en-US" sz="1350" b="1" dirty="0">
                <a:latin typeface="Times New Roman" panose="02020603050405020304" pitchFamily="18" charset="0"/>
                <a:cs typeface="Times New Roman" panose="02020603050405020304" pitchFamily="18" charset="0"/>
              </a:rPr>
              <a:t>SEM images of graphene on coppe</a:t>
            </a:r>
            <a:r>
              <a:rPr lang="en-US" altLang="zh-CN" sz="1350" b="1" dirty="0">
                <a:latin typeface="Times New Roman" panose="02020603050405020304" pitchFamily="18" charset="0"/>
                <a:cs typeface="Times New Roman" panose="02020603050405020304" pitchFamily="18" charset="0"/>
              </a:rPr>
              <a:t>r</a:t>
            </a:r>
            <a:endParaRPr lang="zh-CN" altLang="en-US" sz="1350" b="1"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E116F583-E28C-4CCD-B392-14AE75F1D8DC}"/>
              </a:ext>
            </a:extLst>
          </p:cNvPr>
          <p:cNvPicPr>
            <a:picLocks noChangeAspect="1"/>
          </p:cNvPicPr>
          <p:nvPr/>
        </p:nvPicPr>
        <p:blipFill>
          <a:blip r:embed="rId7"/>
          <a:stretch>
            <a:fillRect/>
          </a:stretch>
        </p:blipFill>
        <p:spPr>
          <a:xfrm>
            <a:off x="295626" y="2912158"/>
            <a:ext cx="2522114" cy="1295811"/>
          </a:xfrm>
          <a:prstGeom prst="rect">
            <a:avLst/>
          </a:prstGeom>
        </p:spPr>
      </p:pic>
      <p:sp>
        <p:nvSpPr>
          <p:cNvPr id="36" name="文本框 35">
            <a:extLst>
              <a:ext uri="{FF2B5EF4-FFF2-40B4-BE49-F238E27FC236}">
                <a16:creationId xmlns:a16="http://schemas.microsoft.com/office/drawing/2014/main" id="{FCA3ECAC-3519-474C-AE19-0344FABB124C}"/>
              </a:ext>
            </a:extLst>
          </p:cNvPr>
          <p:cNvSpPr txBox="1"/>
          <p:nvPr/>
        </p:nvSpPr>
        <p:spPr>
          <a:xfrm>
            <a:off x="413193" y="2518386"/>
            <a:ext cx="2436524" cy="300082"/>
          </a:xfrm>
          <a:prstGeom prst="rect">
            <a:avLst/>
          </a:prstGeom>
          <a:noFill/>
        </p:spPr>
        <p:txBody>
          <a:bodyPr wrap="square" rtlCol="0" anchor="t">
            <a:spAutoFit/>
          </a:bodyPr>
          <a:lstStyle/>
          <a:p>
            <a:r>
              <a:rPr lang="zh-CN" altLang="en-US" sz="1350" b="1" dirty="0">
                <a:latin typeface="Times New Roman" panose="02020603050405020304" pitchFamily="18" charset="0"/>
                <a:cs typeface="Times New Roman" panose="02020603050405020304" pitchFamily="18" charset="0"/>
              </a:rPr>
              <a:t>Schematic of the CVD system</a:t>
            </a:r>
          </a:p>
        </p:txBody>
      </p:sp>
      <p:pic>
        <p:nvPicPr>
          <p:cNvPr id="7" name="图片 6">
            <a:extLst>
              <a:ext uri="{FF2B5EF4-FFF2-40B4-BE49-F238E27FC236}">
                <a16:creationId xmlns:a16="http://schemas.microsoft.com/office/drawing/2014/main" id="{372BA8B9-954C-4221-8EA0-956777AA8B07}"/>
              </a:ext>
            </a:extLst>
          </p:cNvPr>
          <p:cNvPicPr>
            <a:picLocks noChangeAspect="1"/>
          </p:cNvPicPr>
          <p:nvPr/>
        </p:nvPicPr>
        <p:blipFill>
          <a:blip r:embed="rId8"/>
          <a:stretch>
            <a:fillRect/>
          </a:stretch>
        </p:blipFill>
        <p:spPr>
          <a:xfrm>
            <a:off x="5934223" y="1723446"/>
            <a:ext cx="3013974" cy="2386299"/>
          </a:xfrm>
          <a:prstGeom prst="rect">
            <a:avLst/>
          </a:prstGeom>
        </p:spPr>
      </p:pic>
      <p:sp>
        <p:nvSpPr>
          <p:cNvPr id="33" name="文本框 32">
            <a:extLst>
              <a:ext uri="{FF2B5EF4-FFF2-40B4-BE49-F238E27FC236}">
                <a16:creationId xmlns:a16="http://schemas.microsoft.com/office/drawing/2014/main" id="{208C468F-CACD-4E2E-9B19-E6681DD5A902}"/>
              </a:ext>
            </a:extLst>
          </p:cNvPr>
          <p:cNvSpPr txBox="1"/>
          <p:nvPr/>
        </p:nvSpPr>
        <p:spPr>
          <a:xfrm>
            <a:off x="762321" y="3873869"/>
            <a:ext cx="2436524" cy="300082"/>
          </a:xfrm>
          <a:prstGeom prst="rect">
            <a:avLst/>
          </a:prstGeom>
          <a:noFill/>
        </p:spPr>
        <p:txBody>
          <a:bodyPr wrap="square" rtlCol="0" anchor="t">
            <a:spAutoFit/>
          </a:bodyPr>
          <a:lstStyle/>
          <a:p>
            <a:r>
              <a:rPr lang="en-US" altLang="zh-CN" sz="1350" b="1" dirty="0">
                <a:solidFill>
                  <a:schemeClr val="bg1"/>
                </a:solidFill>
                <a:latin typeface="Times New Roman" panose="02020603050405020304" pitchFamily="18" charset="0"/>
                <a:cs typeface="Times New Roman" panose="02020603050405020304" pitchFamily="18" charset="0"/>
              </a:rPr>
              <a:t>Copper foil enclosure</a:t>
            </a:r>
            <a:endParaRPr lang="zh-CN" altLang="en-US" sz="1350" b="1" dirty="0">
              <a:solidFill>
                <a:schemeClr val="bg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83487C12-8D6E-498D-831E-9545EE0AFEE9}"/>
              </a:ext>
            </a:extLst>
          </p:cNvPr>
          <p:cNvSpPr/>
          <p:nvPr/>
        </p:nvSpPr>
        <p:spPr>
          <a:xfrm>
            <a:off x="6087441" y="4035151"/>
            <a:ext cx="3353383" cy="300082"/>
          </a:xfrm>
          <a:prstGeom prst="rect">
            <a:avLst/>
          </a:prstGeom>
          <a:noFill/>
        </p:spPr>
        <p:txBody>
          <a:bodyPr wrap="square" rtlCol="0" anchor="t">
            <a:spAutoFit/>
          </a:bodyPr>
          <a:lstStyle/>
          <a:p>
            <a:r>
              <a:rPr lang="en-US" altLang="zh-CN" sz="1350" b="1" dirty="0">
                <a:latin typeface="Times New Roman" panose="02020603050405020304" pitchFamily="18" charset="0"/>
                <a:cs typeface="Times New Roman" panose="02020603050405020304" pitchFamily="18" charset="0"/>
              </a:rPr>
              <a:t>Graphene growth as a function of time </a:t>
            </a:r>
            <a:endParaRPr lang="zh-CN" altLang="en-US" sz="1350" b="1" dirty="0">
              <a:latin typeface="Times New Roman" panose="02020603050405020304" pitchFamily="18" charset="0"/>
              <a:cs typeface="Times New Roman" panose="02020603050405020304" pitchFamily="18" charset="0"/>
            </a:endParaRPr>
          </a:p>
        </p:txBody>
      </p:sp>
      <p:sp>
        <p:nvSpPr>
          <p:cNvPr id="40" name="灯片编号占位符 39">
            <a:extLst>
              <a:ext uri="{FF2B5EF4-FFF2-40B4-BE49-F238E27FC236}">
                <a16:creationId xmlns:a16="http://schemas.microsoft.com/office/drawing/2014/main" id="{5DA19DDF-9ACF-464E-B1BE-583F55E87A3B}"/>
              </a:ext>
            </a:extLst>
          </p:cNvPr>
          <p:cNvSpPr>
            <a:spLocks noGrp="1"/>
          </p:cNvSpPr>
          <p:nvPr>
            <p:ph type="sldNum" sz="quarter" idx="12"/>
          </p:nvPr>
        </p:nvSpPr>
        <p:spPr/>
        <p:txBody>
          <a:bodyPr/>
          <a:lstStyle/>
          <a:p>
            <a:fld id="{169AA335-26E3-49D4-B921-E2394446BE35}" type="slidenum">
              <a:rPr lang="zh-CN" altLang="en-US" smtClean="0"/>
              <a:t>10</a:t>
            </a:fld>
            <a:endParaRPr lang="zh-CN" altLang="en-US"/>
          </a:p>
        </p:txBody>
      </p:sp>
      <p:sp>
        <p:nvSpPr>
          <p:cNvPr id="41" name="矩形 40">
            <a:extLst>
              <a:ext uri="{FF2B5EF4-FFF2-40B4-BE49-F238E27FC236}">
                <a16:creationId xmlns:a16="http://schemas.microsoft.com/office/drawing/2014/main" id="{FABCBAC0-FE7A-4C8D-BC50-F63A3E17073D}"/>
              </a:ext>
            </a:extLst>
          </p:cNvPr>
          <p:cNvSpPr/>
          <p:nvPr/>
        </p:nvSpPr>
        <p:spPr>
          <a:xfrm>
            <a:off x="50393" y="1341667"/>
            <a:ext cx="332142" cy="461665"/>
          </a:xfrm>
          <a:prstGeom prst="rect">
            <a:avLst/>
          </a:prstGeom>
        </p:spPr>
        <p:txBody>
          <a:bodyPr wrap="none">
            <a:spAutoFit/>
          </a:bodyPr>
          <a:lstStyle/>
          <a:p>
            <a:r>
              <a:rPr lang="en-US" altLang="zh-CN" sz="2400" dirty="0"/>
              <a:t>a</a:t>
            </a:r>
            <a:endParaRPr lang="zh-CN" altLang="en-US" sz="2400" dirty="0"/>
          </a:p>
        </p:txBody>
      </p:sp>
      <p:sp>
        <p:nvSpPr>
          <p:cNvPr id="42" name="矩形 41">
            <a:extLst>
              <a:ext uri="{FF2B5EF4-FFF2-40B4-BE49-F238E27FC236}">
                <a16:creationId xmlns:a16="http://schemas.microsoft.com/office/drawing/2014/main" id="{32FD2317-3350-4388-AE28-3D952FA79CDC}"/>
              </a:ext>
            </a:extLst>
          </p:cNvPr>
          <p:cNvSpPr/>
          <p:nvPr/>
        </p:nvSpPr>
        <p:spPr>
          <a:xfrm>
            <a:off x="47659" y="2616165"/>
            <a:ext cx="402431" cy="461665"/>
          </a:xfrm>
          <a:prstGeom prst="rect">
            <a:avLst/>
          </a:prstGeom>
        </p:spPr>
        <p:txBody>
          <a:bodyPr wrap="square">
            <a:spAutoFit/>
          </a:bodyPr>
          <a:lstStyle/>
          <a:p>
            <a:r>
              <a:rPr lang="en-US" altLang="zh-CN" sz="2400" dirty="0"/>
              <a:t>b</a:t>
            </a:r>
            <a:endParaRPr lang="zh-CN" altLang="en-US" sz="2400" dirty="0"/>
          </a:p>
        </p:txBody>
      </p:sp>
      <p:sp>
        <p:nvSpPr>
          <p:cNvPr id="43" name="矩形 42">
            <a:extLst>
              <a:ext uri="{FF2B5EF4-FFF2-40B4-BE49-F238E27FC236}">
                <a16:creationId xmlns:a16="http://schemas.microsoft.com/office/drawing/2014/main" id="{D0709557-8269-437F-8C7A-249F56AA5725}"/>
              </a:ext>
            </a:extLst>
          </p:cNvPr>
          <p:cNvSpPr/>
          <p:nvPr/>
        </p:nvSpPr>
        <p:spPr>
          <a:xfrm>
            <a:off x="5929323" y="1626697"/>
            <a:ext cx="402431" cy="461665"/>
          </a:xfrm>
          <a:prstGeom prst="rect">
            <a:avLst/>
          </a:prstGeom>
        </p:spPr>
        <p:txBody>
          <a:bodyPr wrap="square">
            <a:spAutoFit/>
          </a:bodyPr>
          <a:lstStyle/>
          <a:p>
            <a:r>
              <a:rPr lang="en-US" altLang="zh-CN" sz="2400" dirty="0"/>
              <a:t>d</a:t>
            </a:r>
            <a:endParaRPr lang="zh-CN" altLang="en-US" sz="2400" dirty="0"/>
          </a:p>
        </p:txBody>
      </p:sp>
      <p:sp>
        <p:nvSpPr>
          <p:cNvPr id="44" name="矩形 43">
            <a:extLst>
              <a:ext uri="{FF2B5EF4-FFF2-40B4-BE49-F238E27FC236}">
                <a16:creationId xmlns:a16="http://schemas.microsoft.com/office/drawing/2014/main" id="{DAB2056E-914B-45EA-A8DC-0B898C61E26B}"/>
              </a:ext>
            </a:extLst>
          </p:cNvPr>
          <p:cNvSpPr/>
          <p:nvPr/>
        </p:nvSpPr>
        <p:spPr>
          <a:xfrm>
            <a:off x="2830604" y="1572499"/>
            <a:ext cx="402431" cy="461665"/>
          </a:xfrm>
          <a:prstGeom prst="rect">
            <a:avLst/>
          </a:prstGeom>
        </p:spPr>
        <p:txBody>
          <a:bodyPr wrap="square">
            <a:spAutoFit/>
          </a:bodyPr>
          <a:lstStyle/>
          <a:p>
            <a:r>
              <a:rPr lang="en-US" altLang="zh-CN" sz="2400" dirty="0"/>
              <a:t>c</a:t>
            </a:r>
            <a:endParaRPr lang="zh-CN" altLang="en-US" sz="2400" dirty="0"/>
          </a:p>
        </p:txBody>
      </p:sp>
    </p:spTree>
    <p:extLst>
      <p:ext uri="{BB962C8B-B14F-4D97-AF65-F5344CB8AC3E}">
        <p14:creationId xmlns:p14="http://schemas.microsoft.com/office/powerpoint/2010/main" val="236383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成核控制</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pic>
        <p:nvPicPr>
          <p:cNvPr id="3" name="图片 2">
            <a:extLst>
              <a:ext uri="{FF2B5EF4-FFF2-40B4-BE49-F238E27FC236}">
                <a16:creationId xmlns:a16="http://schemas.microsoft.com/office/drawing/2014/main" id="{4CD9F22C-EC78-42FF-9A1F-8E26BF62132F}"/>
              </a:ext>
            </a:extLst>
          </p:cNvPr>
          <p:cNvPicPr>
            <a:picLocks noChangeAspect="1"/>
          </p:cNvPicPr>
          <p:nvPr/>
        </p:nvPicPr>
        <p:blipFill rotWithShape="1">
          <a:blip r:embed="rId5"/>
          <a:srcRect l="30721"/>
          <a:stretch/>
        </p:blipFill>
        <p:spPr>
          <a:xfrm>
            <a:off x="2293878" y="1608758"/>
            <a:ext cx="5000773" cy="2841356"/>
          </a:xfrm>
          <a:prstGeom prst="rect">
            <a:avLst/>
          </a:prstGeom>
        </p:spPr>
      </p:pic>
      <p:sp>
        <p:nvSpPr>
          <p:cNvPr id="6" name="矩形 5">
            <a:extLst>
              <a:ext uri="{FF2B5EF4-FFF2-40B4-BE49-F238E27FC236}">
                <a16:creationId xmlns:a16="http://schemas.microsoft.com/office/drawing/2014/main" id="{43C59E8A-8C38-4F8F-A463-F35944A5ABC8}"/>
              </a:ext>
            </a:extLst>
          </p:cNvPr>
          <p:cNvSpPr/>
          <p:nvPr/>
        </p:nvSpPr>
        <p:spPr>
          <a:xfrm>
            <a:off x="5625893" y="6264431"/>
            <a:ext cx="3337517" cy="323165"/>
          </a:xfrm>
          <a:prstGeom prst="rect">
            <a:avLst/>
          </a:prstGeom>
        </p:spPr>
        <p:txBody>
          <a:bodyPr wrap="none">
            <a:spAutoFit/>
          </a:bodyPr>
          <a:lstStyle/>
          <a:p>
            <a:r>
              <a:rPr lang="it-IT" altLang="zh-CN" sz="1500" dirty="0">
                <a:solidFill>
                  <a:srgbClr val="000000"/>
                </a:solidFill>
                <a:latin typeface="Times New Roman" panose="02020603050405020304" pitchFamily="18" charset="0"/>
                <a:cs typeface="Times New Roman" panose="02020603050405020304" pitchFamily="18" charset="0"/>
              </a:rPr>
              <a:t>Zhang, X.T, </a:t>
            </a:r>
            <a:r>
              <a:rPr lang="it-IT" altLang="zh-CN" sz="1500" i="1" dirty="0">
                <a:solidFill>
                  <a:srgbClr val="000000"/>
                </a:solidFill>
                <a:latin typeface="Times New Roman" panose="02020603050405020304" pitchFamily="18" charset="0"/>
                <a:cs typeface="Times New Roman" panose="02020603050405020304" pitchFamily="18" charset="0"/>
              </a:rPr>
              <a:t>et al</a:t>
            </a:r>
            <a:r>
              <a:rPr lang="it-IT" altLang="zh-CN" sz="1500" dirty="0">
                <a:solidFill>
                  <a:srgbClr val="000000"/>
                </a:solidFill>
                <a:latin typeface="Times New Roman" panose="02020603050405020304" pitchFamily="18" charset="0"/>
                <a:cs typeface="Times New Roman" panose="02020603050405020304" pitchFamily="18" charset="0"/>
              </a:rPr>
              <a:t>. </a:t>
            </a:r>
            <a:r>
              <a:rPr lang="it-IT" altLang="zh-CN" sz="1500" b="1" i="1" dirty="0">
                <a:solidFill>
                  <a:srgbClr val="000000"/>
                </a:solidFill>
                <a:latin typeface="Times New Roman" panose="02020603050405020304" pitchFamily="18" charset="0"/>
                <a:cs typeface="Times New Roman" panose="02020603050405020304" pitchFamily="18" charset="0"/>
              </a:rPr>
              <a:t>ACS Nano</a:t>
            </a:r>
            <a:r>
              <a:rPr lang="it-IT" altLang="zh-CN" sz="1500" dirty="0">
                <a:solidFill>
                  <a:srgbClr val="000000"/>
                </a:solidFill>
                <a:latin typeface="Times New Roman" panose="02020603050405020304" pitchFamily="18" charset="0"/>
                <a:cs typeface="Times New Roman" panose="02020603050405020304" pitchFamily="18" charset="0"/>
              </a:rPr>
              <a:t>,13,3</a:t>
            </a:r>
            <a:r>
              <a:rPr lang="en-US" altLang="zh-CN" sz="1500" dirty="0">
                <a:solidFill>
                  <a:srgbClr val="000000"/>
                </a:solidFill>
                <a:latin typeface="Times New Roman" panose="02020603050405020304" pitchFamily="18" charset="0"/>
                <a:cs typeface="Times New Roman" panose="02020603050405020304" pitchFamily="18" charset="0"/>
              </a:rPr>
              <a:t>(</a:t>
            </a:r>
            <a:r>
              <a:rPr lang="it-IT" altLang="zh-CN" sz="1500" dirty="0">
                <a:solidFill>
                  <a:srgbClr val="000000"/>
                </a:solidFill>
                <a:latin typeface="Times New Roman" panose="02020603050405020304" pitchFamily="18" charset="0"/>
                <a:cs typeface="Times New Roman" panose="02020603050405020304" pitchFamily="18" charset="0"/>
              </a:rPr>
              <a:t>2019)</a:t>
            </a:r>
            <a:endParaRPr lang="zh-CN" altLang="en-US" sz="15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DEEAA6DC-F092-457A-837B-86D2861C2690}"/>
              </a:ext>
            </a:extLst>
          </p:cNvPr>
          <p:cNvPicPr>
            <a:picLocks noChangeAspect="1"/>
          </p:cNvPicPr>
          <p:nvPr/>
        </p:nvPicPr>
        <p:blipFill>
          <a:blip r:embed="rId6"/>
          <a:stretch>
            <a:fillRect/>
          </a:stretch>
        </p:blipFill>
        <p:spPr>
          <a:xfrm>
            <a:off x="1148107" y="4904451"/>
            <a:ext cx="2714697" cy="841899"/>
          </a:xfrm>
          <a:prstGeom prst="rect">
            <a:avLst/>
          </a:prstGeom>
        </p:spPr>
      </p:pic>
      <p:sp>
        <p:nvSpPr>
          <p:cNvPr id="10" name="矩形 9">
            <a:extLst>
              <a:ext uri="{FF2B5EF4-FFF2-40B4-BE49-F238E27FC236}">
                <a16:creationId xmlns:a16="http://schemas.microsoft.com/office/drawing/2014/main" id="{8E24C294-185A-4CBA-A189-538E7D522327}"/>
              </a:ext>
            </a:extLst>
          </p:cNvPr>
          <p:cNvSpPr/>
          <p:nvPr/>
        </p:nvSpPr>
        <p:spPr>
          <a:xfrm>
            <a:off x="4279372" y="4802108"/>
            <a:ext cx="4506282" cy="1114216"/>
          </a:xfrm>
          <a:prstGeom prst="rect">
            <a:avLst/>
          </a:prstGeom>
        </p:spPr>
        <p:txBody>
          <a:bodyPr wrap="square">
            <a:spAutoFit/>
          </a:bodyPr>
          <a:lstStyle/>
          <a:p>
            <a:pPr algn="just">
              <a:lnSpc>
                <a:spcPct val="114000"/>
              </a:lnSpc>
            </a:pPr>
            <a:r>
              <a:rPr lang="zh-CN" altLang="en-US"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成核密度</a:t>
            </a:r>
            <a:r>
              <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N</a:t>
            </a:r>
            <a:r>
              <a:rPr lang="zh-CN" altLang="en-US"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表面有效成核位点密度</a:t>
            </a:r>
            <a:r>
              <a:rPr lang="en-US" altLang="zh-CN"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4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，前驱体分子撞击率</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J</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核面积</a:t>
            </a:r>
            <a:r>
              <a:rPr lang="en-US" altLang="zh-CN"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A</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，成核能量势垒</a:t>
            </a:r>
            <a:r>
              <a:rPr lang="en-US" altLang="zh-CN"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ΔG</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，温度</a:t>
            </a:r>
            <a:r>
              <a:rPr lang="en-US" altLang="zh-CN"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，时间</a:t>
            </a:r>
            <a:r>
              <a:rPr lang="en-US" altLang="zh-CN"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sz="2000" dirty="0">
                <a:solidFill>
                  <a:srgbClr val="2E3033"/>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文本框 16">
            <a:extLst>
              <a:ext uri="{FF2B5EF4-FFF2-40B4-BE49-F238E27FC236}">
                <a16:creationId xmlns:a16="http://schemas.microsoft.com/office/drawing/2014/main" id="{EFC09151-F3D0-4D02-BB5E-87F9579369F2}"/>
              </a:ext>
            </a:extLst>
          </p:cNvPr>
          <p:cNvSpPr txBox="1"/>
          <p:nvPr/>
        </p:nvSpPr>
        <p:spPr>
          <a:xfrm>
            <a:off x="2592419" y="431986"/>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成核密度与时间等因素的关系</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灯片编号占位符 7">
            <a:extLst>
              <a:ext uri="{FF2B5EF4-FFF2-40B4-BE49-F238E27FC236}">
                <a16:creationId xmlns:a16="http://schemas.microsoft.com/office/drawing/2014/main" id="{AA47F8BE-F0C2-42F7-AEEF-28B396AC2958}"/>
              </a:ext>
            </a:extLst>
          </p:cNvPr>
          <p:cNvSpPr>
            <a:spLocks noGrp="1"/>
          </p:cNvSpPr>
          <p:nvPr>
            <p:ph type="sldNum" sz="quarter" idx="12"/>
          </p:nvPr>
        </p:nvSpPr>
        <p:spPr/>
        <p:txBody>
          <a:bodyPr/>
          <a:lstStyle/>
          <a:p>
            <a:fld id="{169AA335-26E3-49D4-B921-E2394446BE35}" type="slidenum">
              <a:rPr lang="zh-CN" altLang="en-US" smtClean="0"/>
              <a:t>11</a:t>
            </a:fld>
            <a:endParaRPr lang="zh-CN" altLang="en-US"/>
          </a:p>
        </p:txBody>
      </p:sp>
      <p:pic>
        <p:nvPicPr>
          <p:cNvPr id="19" name="图片 18">
            <a:extLst>
              <a:ext uri="{FF2B5EF4-FFF2-40B4-BE49-F238E27FC236}">
                <a16:creationId xmlns:a16="http://schemas.microsoft.com/office/drawing/2014/main" id="{BD1A2014-FECE-4E8E-8691-535EF3289DC0}"/>
              </a:ext>
            </a:extLst>
          </p:cNvPr>
          <p:cNvPicPr>
            <a:picLocks noChangeAspect="1"/>
          </p:cNvPicPr>
          <p:nvPr/>
        </p:nvPicPr>
        <p:blipFill rotWithShape="1">
          <a:blip r:embed="rId5"/>
          <a:srcRect l="23" r="93474"/>
          <a:stretch/>
        </p:blipFill>
        <p:spPr>
          <a:xfrm>
            <a:off x="1796642" y="1625990"/>
            <a:ext cx="469556" cy="2841356"/>
          </a:xfrm>
          <a:prstGeom prst="rect">
            <a:avLst/>
          </a:prstGeom>
        </p:spPr>
      </p:pic>
    </p:spTree>
    <p:extLst>
      <p:ext uri="{BB962C8B-B14F-4D97-AF65-F5344CB8AC3E}">
        <p14:creationId xmlns:p14="http://schemas.microsoft.com/office/powerpoint/2010/main" val="2150513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成核控制与快速生长</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30" name="文本框 29">
            <a:extLst>
              <a:ext uri="{FF2B5EF4-FFF2-40B4-BE49-F238E27FC236}">
                <a16:creationId xmlns:a16="http://schemas.microsoft.com/office/drawing/2014/main" id="{52213CC5-2AC4-4A69-A01F-271544B75B1D}"/>
              </a:ext>
            </a:extLst>
          </p:cNvPr>
          <p:cNvSpPr txBox="1"/>
          <p:nvPr/>
        </p:nvSpPr>
        <p:spPr>
          <a:xfrm>
            <a:off x="484632" y="972103"/>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Inch-sized 单晶石墨烯的快速生长</a:t>
            </a:r>
          </a:p>
        </p:txBody>
      </p:sp>
      <p:pic>
        <p:nvPicPr>
          <p:cNvPr id="26" name="图片 25">
            <a:extLst>
              <a:ext uri="{FF2B5EF4-FFF2-40B4-BE49-F238E27FC236}">
                <a16:creationId xmlns:a16="http://schemas.microsoft.com/office/drawing/2014/main" id="{865CE987-3709-484A-BE4E-31B522B9F177}"/>
              </a:ext>
            </a:extLst>
          </p:cNvPr>
          <p:cNvPicPr>
            <a:picLocks noChangeAspect="1"/>
          </p:cNvPicPr>
          <p:nvPr/>
        </p:nvPicPr>
        <p:blipFill>
          <a:blip r:embed="rId5"/>
          <a:srcRect b="77826"/>
          <a:stretch>
            <a:fillRect/>
          </a:stretch>
        </p:blipFill>
        <p:spPr>
          <a:xfrm>
            <a:off x="4572000" y="1476695"/>
            <a:ext cx="3352795" cy="698256"/>
          </a:xfrm>
          <a:prstGeom prst="rect">
            <a:avLst/>
          </a:prstGeom>
        </p:spPr>
      </p:pic>
      <p:sp>
        <p:nvSpPr>
          <p:cNvPr id="27" name="内容占位符 2">
            <a:extLst>
              <a:ext uri="{FF2B5EF4-FFF2-40B4-BE49-F238E27FC236}">
                <a16:creationId xmlns:a16="http://schemas.microsoft.com/office/drawing/2014/main" id="{31AF82ED-E555-48E9-93DB-3F1E29ADD7D8}"/>
              </a:ext>
            </a:extLst>
          </p:cNvPr>
          <p:cNvSpPr txBox="1">
            <a:spLocks/>
          </p:cNvSpPr>
          <p:nvPr/>
        </p:nvSpPr>
        <p:spPr>
          <a:xfrm>
            <a:off x="113319" y="4766776"/>
            <a:ext cx="9728264" cy="1289023"/>
          </a:xfrm>
          <a:prstGeom prst="rect">
            <a:avLst/>
          </a:prstGeom>
        </p:spPr>
        <p:txBody>
          <a:bodyPr vert="horz" lIns="91440" tIns="45720" rIns="91440" bIns="45720" rtlCol="0">
            <a:noAutofit/>
          </a:bodyPr>
          <a:lstStyle>
            <a:defPPr>
              <a:defRPr lang="zh-CN"/>
            </a:defPPr>
            <a:lvl1pPr marL="342900" indent="-342900">
              <a:lnSpc>
                <a:spcPct val="90000"/>
              </a:lnSpc>
              <a:spcBef>
                <a:spcPts val="1000"/>
              </a:spcBef>
              <a:buFont typeface="Arial" panose="020B0604020202020204" pitchFamily="34" charset="0"/>
              <a:buChar char="•"/>
              <a:defRPr>
                <a:latin typeface="Times New Roman" panose="02020603050405020304" pitchFamily="18" charset="0"/>
                <a:ea typeface="黑体" panose="02010609060101010101" pitchFamily="49" charset="-122"/>
                <a:cs typeface="Times New Roman" panose="02020603050405020304" pitchFamily="18" charset="0"/>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r>
              <a:rPr lang="en-US" altLang="zh-CN" sz="2000" dirty="0"/>
              <a:t>Cu</a:t>
            </a:r>
            <a:r>
              <a:rPr lang="zh-CN" altLang="en-US" sz="2000" dirty="0"/>
              <a:t>上</a:t>
            </a:r>
            <a:r>
              <a:rPr lang="zh-CN" altLang="en-US" sz="2000" dirty="0">
                <a:sym typeface="+mn-ea"/>
              </a:rPr>
              <a:t>石墨烯的生长速率会很快达到饱和，而</a:t>
            </a:r>
            <a:r>
              <a:rPr lang="en-US" altLang="zh-CN" sz="2000" dirty="0"/>
              <a:t>Cu-Ni</a:t>
            </a:r>
            <a:r>
              <a:rPr lang="zh-CN" altLang="en-US" sz="2000" dirty="0"/>
              <a:t>合金不会</a:t>
            </a:r>
            <a:endParaRPr lang="en-US" altLang="zh-CN" sz="2000" dirty="0"/>
          </a:p>
          <a:p>
            <a:r>
              <a:rPr lang="zh-CN" altLang="en-US" sz="2000" dirty="0"/>
              <a:t>衬底</a:t>
            </a:r>
            <a:r>
              <a:rPr lang="en-US" altLang="zh-CN" sz="2000" dirty="0"/>
              <a:t>:Cu-Ni</a:t>
            </a:r>
            <a:r>
              <a:rPr lang="zh-CN" altLang="en-US" sz="2000" dirty="0"/>
              <a:t>合金</a:t>
            </a:r>
            <a:r>
              <a:rPr lang="en-US" altLang="zh-CN" sz="2000" dirty="0"/>
              <a:t>[</a:t>
            </a:r>
            <a:r>
              <a:rPr lang="zh-CN" altLang="en-US" sz="2000" dirty="0"/>
              <a:t>Cu</a:t>
            </a:r>
            <a:r>
              <a:rPr lang="zh-CN" altLang="en-US" sz="1400" dirty="0"/>
              <a:t>85</a:t>
            </a:r>
            <a:r>
              <a:rPr lang="zh-CN" altLang="en-US" sz="2000" dirty="0"/>
              <a:t>Ni</a:t>
            </a:r>
            <a:r>
              <a:rPr lang="zh-CN" altLang="en-US" sz="1400" dirty="0"/>
              <a:t>15</a:t>
            </a:r>
            <a:r>
              <a:rPr lang="en-US" altLang="zh-CN" sz="2000" dirty="0"/>
              <a:t>](Ni</a:t>
            </a:r>
            <a:r>
              <a:rPr lang="zh-CN" altLang="en-US" sz="2000" dirty="0"/>
              <a:t>电镀在</a:t>
            </a:r>
            <a:r>
              <a:rPr lang="en-US" altLang="zh-CN" sz="2000" dirty="0"/>
              <a:t>Cu</a:t>
            </a:r>
            <a:r>
              <a:rPr lang="zh-CN" altLang="en-US" sz="2000" dirty="0"/>
              <a:t>箔上后热退火</a:t>
            </a:r>
            <a:r>
              <a:rPr lang="en-US" altLang="zh-CN" sz="2000" dirty="0"/>
              <a:t>)</a:t>
            </a:r>
            <a:endParaRPr lang="zh-CN" altLang="en-US" sz="2000" dirty="0"/>
          </a:p>
          <a:p>
            <a:r>
              <a:rPr lang="zh-CN" altLang="en-US" sz="2000" dirty="0"/>
              <a:t>前驱体局部供给：用石英喷嘴创造小片碳过饱和区，确保仅在小区域成核</a:t>
            </a:r>
          </a:p>
          <a:p>
            <a:r>
              <a:rPr lang="zh-CN" altLang="en-US" sz="2000" dirty="0"/>
              <a:t>为了保证成核后碳源足量，设置</a:t>
            </a:r>
            <a:r>
              <a:rPr lang="en-US" altLang="zh-CN" sz="2000" dirty="0"/>
              <a:t>CH</a:t>
            </a:r>
            <a:r>
              <a:rPr lang="en-US" altLang="zh-CN" sz="1400" dirty="0"/>
              <a:t>4</a:t>
            </a:r>
            <a:r>
              <a:rPr lang="zh-CN" altLang="en-US" sz="2000" dirty="0"/>
              <a:t>流量随着时间的推移而逐步增加</a:t>
            </a:r>
          </a:p>
        </p:txBody>
      </p:sp>
      <p:sp>
        <p:nvSpPr>
          <p:cNvPr id="29" name="文本框 28">
            <a:extLst>
              <a:ext uri="{FF2B5EF4-FFF2-40B4-BE49-F238E27FC236}">
                <a16:creationId xmlns:a16="http://schemas.microsoft.com/office/drawing/2014/main" id="{3C049AC1-5785-4F38-92A5-41F01FC56C0D}"/>
              </a:ext>
            </a:extLst>
          </p:cNvPr>
          <p:cNvSpPr txBox="1"/>
          <p:nvPr/>
        </p:nvSpPr>
        <p:spPr>
          <a:xfrm>
            <a:off x="4804887" y="6350183"/>
            <a:ext cx="4042838" cy="323165"/>
          </a:xfrm>
          <a:prstGeom prst="rect">
            <a:avLst/>
          </a:prstGeom>
        </p:spPr>
        <p:txBody>
          <a:bodyPr wrap="none">
            <a:spAutoFit/>
          </a:bodyPr>
          <a:lstStyle>
            <a:defPPr>
              <a:defRPr lang="zh-CN"/>
            </a:defPPr>
            <a:lvl1pPr>
              <a:defRPr sz="1500">
                <a:solidFill>
                  <a:srgbClr val="000000"/>
                </a:solidFill>
                <a:latin typeface="Times New Roman" panose="02020603050405020304" pitchFamily="18" charset="0"/>
                <a:cs typeface="Times New Roman" panose="02020603050405020304" pitchFamily="18" charset="0"/>
              </a:defRPr>
            </a:lvl1pPr>
          </a:lstStyle>
          <a:p>
            <a:r>
              <a:rPr lang="zh-CN" altLang="en-US" dirty="0"/>
              <a:t>Tianru Wu </a:t>
            </a:r>
            <a:r>
              <a:rPr lang="en-US" altLang="zh-CN" dirty="0"/>
              <a:t>, </a:t>
            </a:r>
            <a:r>
              <a:rPr lang="en-US" altLang="zh-CN" i="1" dirty="0"/>
              <a:t>et al</a:t>
            </a:r>
            <a:r>
              <a:rPr lang="en-US" altLang="zh-CN" dirty="0">
                <a:ea typeface="Microsoft YaHei" panose="020B0503020204020204" pitchFamily="34" charset="-122"/>
              </a:rPr>
              <a:t>. </a:t>
            </a:r>
            <a:r>
              <a:rPr lang="en-US" altLang="zh-CN" b="1" i="1" dirty="0">
                <a:ea typeface="Microsoft YaHei" panose="020B0503020204020204" pitchFamily="34" charset="-122"/>
              </a:rPr>
              <a:t>Nature Mater </a:t>
            </a:r>
            <a:r>
              <a:rPr lang="en-US" altLang="zh-CN" dirty="0"/>
              <a:t>15, 43–47 (2016)</a:t>
            </a:r>
          </a:p>
        </p:txBody>
      </p:sp>
      <p:pic>
        <p:nvPicPr>
          <p:cNvPr id="39" name="图片 38">
            <a:extLst>
              <a:ext uri="{FF2B5EF4-FFF2-40B4-BE49-F238E27FC236}">
                <a16:creationId xmlns:a16="http://schemas.microsoft.com/office/drawing/2014/main" id="{A02D8E22-5E56-47B4-B213-9F0A4127A913}"/>
              </a:ext>
            </a:extLst>
          </p:cNvPr>
          <p:cNvPicPr>
            <a:picLocks noChangeAspect="1"/>
          </p:cNvPicPr>
          <p:nvPr/>
        </p:nvPicPr>
        <p:blipFill>
          <a:blip r:embed="rId5"/>
          <a:srcRect t="22763" r="5982"/>
          <a:stretch>
            <a:fillRect/>
          </a:stretch>
        </p:blipFill>
        <p:spPr>
          <a:xfrm>
            <a:off x="578967" y="1611587"/>
            <a:ext cx="3247073" cy="2505551"/>
          </a:xfrm>
          <a:prstGeom prst="rect">
            <a:avLst/>
          </a:prstGeom>
        </p:spPr>
      </p:pic>
      <p:sp>
        <p:nvSpPr>
          <p:cNvPr id="40" name="文本框 39">
            <a:extLst>
              <a:ext uri="{FF2B5EF4-FFF2-40B4-BE49-F238E27FC236}">
                <a16:creationId xmlns:a16="http://schemas.microsoft.com/office/drawing/2014/main" id="{AE5B046E-7ECD-41C8-945C-8BD62463E6D7}"/>
              </a:ext>
            </a:extLst>
          </p:cNvPr>
          <p:cNvSpPr txBox="1"/>
          <p:nvPr/>
        </p:nvSpPr>
        <p:spPr>
          <a:xfrm>
            <a:off x="669846" y="4024805"/>
            <a:ext cx="3247073" cy="507831"/>
          </a:xfrm>
          <a:prstGeom prst="rect">
            <a:avLst/>
          </a:prstGeom>
          <a:noFill/>
        </p:spPr>
        <p:txBody>
          <a:bodyPr wrap="square" rtlCol="0" anchor="t">
            <a:spAutoFit/>
          </a:bodyPr>
          <a:lstStyle/>
          <a:p>
            <a:pPr algn="ctr"/>
            <a:r>
              <a:rPr lang="zh-CN" altLang="en-US" sz="1350" b="1" dirty="0">
                <a:latin typeface="Times New Roman" panose="02020603050405020304" pitchFamily="18" charset="0"/>
                <a:cs typeface="Times New Roman" panose="02020603050405020304" pitchFamily="18" charset="0"/>
              </a:rPr>
              <a:t>Comparison of graphene growth rates on Cu and Cu</a:t>
            </a:r>
            <a:r>
              <a:rPr lang="zh-CN" altLang="en-US" sz="1350" b="1" baseline="-25000" dirty="0">
                <a:latin typeface="Times New Roman" panose="02020603050405020304" pitchFamily="18" charset="0"/>
                <a:cs typeface="Times New Roman" panose="02020603050405020304" pitchFamily="18" charset="0"/>
              </a:rPr>
              <a:t>85</a:t>
            </a:r>
            <a:r>
              <a:rPr lang="zh-CN" altLang="en-US" sz="1350" b="1" dirty="0">
                <a:latin typeface="Times New Roman" panose="02020603050405020304" pitchFamily="18" charset="0"/>
                <a:cs typeface="Times New Roman" panose="02020603050405020304" pitchFamily="18" charset="0"/>
              </a:rPr>
              <a:t>Ni</a:t>
            </a:r>
            <a:r>
              <a:rPr lang="zh-CN" altLang="en-US" sz="1350" b="1" baseline="-25000" dirty="0">
                <a:latin typeface="Times New Roman" panose="02020603050405020304" pitchFamily="18" charset="0"/>
                <a:cs typeface="Times New Roman" panose="02020603050405020304" pitchFamily="18" charset="0"/>
              </a:rPr>
              <a:t>15</a:t>
            </a:r>
            <a:r>
              <a:rPr lang="zh-CN" altLang="en-US" sz="1350" b="1" dirty="0">
                <a:latin typeface="Times New Roman" panose="02020603050405020304" pitchFamily="18" charset="0"/>
                <a:cs typeface="Times New Roman" panose="02020603050405020304" pitchFamily="18" charset="0"/>
              </a:rPr>
              <a:t> alloy </a:t>
            </a:r>
          </a:p>
        </p:txBody>
      </p:sp>
      <p:pic>
        <p:nvPicPr>
          <p:cNvPr id="41" name="图片 40">
            <a:extLst>
              <a:ext uri="{FF2B5EF4-FFF2-40B4-BE49-F238E27FC236}">
                <a16:creationId xmlns:a16="http://schemas.microsoft.com/office/drawing/2014/main" id="{9CE65304-333D-4D1D-BC3A-CBFB4A6F9744}"/>
              </a:ext>
            </a:extLst>
          </p:cNvPr>
          <p:cNvPicPr>
            <a:picLocks noChangeAspect="1"/>
          </p:cNvPicPr>
          <p:nvPr/>
        </p:nvPicPr>
        <p:blipFill>
          <a:blip r:embed="rId6"/>
          <a:srcRect t="1627"/>
          <a:stretch>
            <a:fillRect/>
          </a:stretch>
        </p:blipFill>
        <p:spPr>
          <a:xfrm>
            <a:off x="4026705" y="2242232"/>
            <a:ext cx="4120599" cy="1885060"/>
          </a:xfrm>
          <a:prstGeom prst="rect">
            <a:avLst/>
          </a:prstGeom>
        </p:spPr>
      </p:pic>
      <p:sp>
        <p:nvSpPr>
          <p:cNvPr id="42" name="文本框 41">
            <a:extLst>
              <a:ext uri="{FF2B5EF4-FFF2-40B4-BE49-F238E27FC236}">
                <a16:creationId xmlns:a16="http://schemas.microsoft.com/office/drawing/2014/main" id="{BD6E9765-E8B0-42CE-AC4E-4CF3F15B0061}"/>
              </a:ext>
            </a:extLst>
          </p:cNvPr>
          <p:cNvSpPr txBox="1"/>
          <p:nvPr/>
        </p:nvSpPr>
        <p:spPr>
          <a:xfrm>
            <a:off x="4341164" y="4075613"/>
            <a:ext cx="4063365" cy="507831"/>
          </a:xfrm>
          <a:prstGeom prst="rect">
            <a:avLst/>
          </a:prstGeom>
          <a:noFill/>
        </p:spPr>
        <p:txBody>
          <a:bodyPr wrap="square" rtlCol="0" anchor="t">
            <a:spAutoFit/>
          </a:bodyPr>
          <a:lstStyle/>
          <a:p>
            <a:pPr algn="ctr"/>
            <a:r>
              <a:rPr lang="en-US" altLang="zh-CN" sz="1350" b="1" dirty="0">
                <a:latin typeface="Times New Roman" panose="02020603050405020304" pitchFamily="18" charset="0"/>
                <a:cs typeface="Times New Roman" panose="02020603050405020304" pitchFamily="18" charset="0"/>
              </a:rPr>
              <a:t>~</a:t>
            </a:r>
            <a:r>
              <a:rPr lang="zh-CN" altLang="en-US" sz="1350" b="1" dirty="0">
                <a:latin typeface="Times New Roman" panose="02020603050405020304" pitchFamily="18" charset="0"/>
                <a:cs typeface="Times New Roman" panose="02020603050405020304" pitchFamily="18" charset="0"/>
              </a:rPr>
              <a:t>1.5-inch SCG grown at 1100 </a:t>
            </a:r>
            <a:r>
              <a:rPr lang="zh-CN" altLang="en-US" sz="1350" b="1"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350" b="1" dirty="0">
                <a:latin typeface="Times New Roman" panose="02020603050405020304" pitchFamily="18" charset="0"/>
                <a:cs typeface="Times New Roman" panose="02020603050405020304" pitchFamily="18" charset="0"/>
              </a:rPr>
              <a:t>in 150 min on 2×2-inch</a:t>
            </a:r>
            <a:r>
              <a:rPr lang="zh-CN" altLang="en-US" sz="1350" b="1" baseline="30000" dirty="0">
                <a:latin typeface="Times New Roman" panose="02020603050405020304" pitchFamily="18" charset="0"/>
                <a:cs typeface="Times New Roman" panose="02020603050405020304" pitchFamily="18" charset="0"/>
              </a:rPr>
              <a:t>2</a:t>
            </a:r>
            <a:r>
              <a:rPr lang="zh-CN" altLang="en-US" sz="1350" b="1" dirty="0">
                <a:latin typeface="Times New Roman" panose="02020603050405020304" pitchFamily="18" charset="0"/>
                <a:cs typeface="Times New Roman" panose="02020603050405020304" pitchFamily="18" charset="0"/>
              </a:rPr>
              <a:t> Cu</a:t>
            </a:r>
            <a:r>
              <a:rPr lang="zh-CN" altLang="en-US" sz="1350" b="1" baseline="-25000" dirty="0">
                <a:latin typeface="Times New Roman" panose="02020603050405020304" pitchFamily="18" charset="0"/>
                <a:cs typeface="Times New Roman" panose="02020603050405020304" pitchFamily="18" charset="0"/>
              </a:rPr>
              <a:t>85</a:t>
            </a:r>
            <a:r>
              <a:rPr lang="zh-CN" altLang="en-US" sz="1350" b="1" dirty="0">
                <a:latin typeface="Times New Roman" panose="02020603050405020304" pitchFamily="18" charset="0"/>
                <a:cs typeface="Times New Roman" panose="02020603050405020304" pitchFamily="18" charset="0"/>
              </a:rPr>
              <a:t>Ni</a:t>
            </a:r>
            <a:r>
              <a:rPr lang="zh-CN" altLang="en-US" sz="1350" b="1" baseline="-25000" dirty="0">
                <a:latin typeface="Times New Roman" panose="02020603050405020304" pitchFamily="18" charset="0"/>
                <a:cs typeface="Times New Roman" panose="02020603050405020304" pitchFamily="18" charset="0"/>
              </a:rPr>
              <a:t>15</a:t>
            </a:r>
            <a:endParaRPr lang="zh-CN" altLang="en-US" sz="1350" b="1"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37806368-8101-44F1-9116-6B5D007C4D57}"/>
              </a:ext>
            </a:extLst>
          </p:cNvPr>
          <p:cNvSpPr>
            <a:spLocks noGrp="1"/>
          </p:cNvSpPr>
          <p:nvPr>
            <p:ph type="sldNum" sz="quarter" idx="12"/>
          </p:nvPr>
        </p:nvSpPr>
        <p:spPr/>
        <p:txBody>
          <a:bodyPr/>
          <a:lstStyle/>
          <a:p>
            <a:fld id="{169AA335-26E3-49D4-B921-E2394446BE35}" type="slidenum">
              <a:rPr lang="zh-CN" altLang="en-US" smtClean="0"/>
              <a:t>12</a:t>
            </a:fld>
            <a:endParaRPr lang="zh-CN" altLang="en-US"/>
          </a:p>
        </p:txBody>
      </p:sp>
      <p:sp>
        <p:nvSpPr>
          <p:cNvPr id="2" name="矩形 1">
            <a:extLst>
              <a:ext uri="{FF2B5EF4-FFF2-40B4-BE49-F238E27FC236}">
                <a16:creationId xmlns:a16="http://schemas.microsoft.com/office/drawing/2014/main" id="{9C6443B2-2D33-46D3-A734-40546DDFE193}"/>
              </a:ext>
            </a:extLst>
          </p:cNvPr>
          <p:cNvSpPr/>
          <p:nvPr/>
        </p:nvSpPr>
        <p:spPr>
          <a:xfrm>
            <a:off x="5112371" y="1015782"/>
            <a:ext cx="2520950" cy="595805"/>
          </a:xfrm>
          <a:prstGeom prst="rect">
            <a:avLst/>
          </a:prstGeom>
        </p:spPr>
        <p:txBody>
          <a:bodyPr vert="horz" lIns="91440" tIns="45720" rIns="91440" bIns="45720" rtlCol="0">
            <a:noAutofit/>
          </a:bodyPr>
          <a:lstStyle/>
          <a:p>
            <a:pPr>
              <a:lnSpc>
                <a:spcPct val="90000"/>
              </a:lnSpc>
              <a:spcBef>
                <a:spcPts val="1000"/>
              </a:spcBef>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1.5</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英寸只需要</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2.5h</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6799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6576" y="1628902"/>
            <a:ext cx="5319085" cy="400110"/>
          </a:xfrm>
          <a:prstGeom prst="rect">
            <a:avLst/>
          </a:prstGeom>
          <a:noFill/>
        </p:spPr>
        <p:txBody>
          <a:bodyPr wrap="none" rtlCol="0" anchor="t">
            <a:spAutoFit/>
          </a:bodyPr>
          <a:lstStyle/>
          <a:p>
            <a:pPr marL="342900" indent="-342900">
              <a:buFont typeface="Arial" panose="020B0604020202020204" pitchFamily="34" charset="0"/>
              <a:buChar cha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Ni</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调控</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原子的偏析实现生长速率大幅提升</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6" name="图片 15"/>
          <p:cNvPicPr>
            <a:picLocks noChangeAspect="1"/>
          </p:cNvPicPr>
          <p:nvPr/>
        </p:nvPicPr>
        <p:blipFill>
          <a:blip r:embed="rId3"/>
          <a:stretch>
            <a:fillRect/>
          </a:stretch>
        </p:blipFill>
        <p:spPr>
          <a:xfrm>
            <a:off x="74219" y="2228957"/>
            <a:ext cx="3972636" cy="3308194"/>
          </a:xfrm>
          <a:prstGeom prst="rect">
            <a:avLst/>
          </a:prstGeom>
        </p:spPr>
      </p:pic>
      <p:sp>
        <p:nvSpPr>
          <p:cNvPr id="17" name="文本框 16"/>
          <p:cNvSpPr txBox="1"/>
          <p:nvPr/>
        </p:nvSpPr>
        <p:spPr>
          <a:xfrm>
            <a:off x="4020597" y="2584360"/>
            <a:ext cx="5062604" cy="116499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20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黑线</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从表面扩散进纯</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Cu</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区域</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(~3eV)</a:t>
            </a:r>
          </a:p>
          <a:p>
            <a:pPr>
              <a:lnSpc>
                <a:spcPct val="120000"/>
              </a:lnSpc>
            </a:pPr>
            <a:r>
              <a:rPr lang="zh-CN" altLang="en-US" sz="20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绿线</a:t>
            </a:r>
            <a:r>
              <a:rPr lang="en-US" altLang="zh-CN" sz="20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从富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Ni</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区域到富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Cu</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区到富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Ni</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区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(~3eV)</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红线</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沿</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Ni</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链从表面进入合金</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 (~1eV)</a:t>
            </a:r>
            <a:endPar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8" name="下箭头 17"/>
          <p:cNvSpPr/>
          <p:nvPr/>
        </p:nvSpPr>
        <p:spPr>
          <a:xfrm>
            <a:off x="6446866" y="3932695"/>
            <a:ext cx="344329" cy="336709"/>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文本框 18"/>
          <p:cNvSpPr txBox="1"/>
          <p:nvPr/>
        </p:nvSpPr>
        <p:spPr>
          <a:xfrm>
            <a:off x="4214869" y="4382948"/>
            <a:ext cx="4808322" cy="1903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14313" indent="-214313">
              <a:lnSpc>
                <a:spcPct val="120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合金中</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溶解度增加</a:t>
            </a:r>
          </a:p>
          <a:p>
            <a:pPr marL="214313" indent="-214313">
              <a:lnSpc>
                <a:spcPct val="120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体内</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Ni</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链建立快速扩散通道</a:t>
            </a:r>
          </a:p>
          <a:p>
            <a:pPr marL="214313" indent="-214313">
              <a:lnSpc>
                <a:spcPct val="120000"/>
              </a:lnSpc>
              <a:buFont typeface="Arial" panose="020B0604020202020204" pitchFamily="34" charset="0"/>
              <a:buChar cha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在表面的二维扩散</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体内的准三维扩散</a:t>
            </a:r>
          </a:p>
          <a:p>
            <a:pPr marL="214313" indent="-214313">
              <a:lnSpc>
                <a:spcPct val="120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石墨烯生长机制从表面调控到体内偏析</a:t>
            </a:r>
          </a:p>
          <a:p>
            <a:pPr marL="214313" indent="-214313">
              <a:lnSpc>
                <a:spcPct val="120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使生长速率得到提升</a:t>
            </a:r>
          </a:p>
        </p:txBody>
      </p:sp>
      <p:pic>
        <p:nvPicPr>
          <p:cNvPr id="21" name="图片 20">
            <a:extLst>
              <a:ext uri="{FF2B5EF4-FFF2-40B4-BE49-F238E27FC236}">
                <a16:creationId xmlns:a16="http://schemas.microsoft.com/office/drawing/2014/main" id="{862D6120-DB32-4222-970F-6F2C0EC3E4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23" name="文本框 22">
            <a:extLst>
              <a:ext uri="{FF2B5EF4-FFF2-40B4-BE49-F238E27FC236}">
                <a16:creationId xmlns:a16="http://schemas.microsoft.com/office/drawing/2014/main" id="{5E6641D3-806A-4BB4-81FC-19CA56AE6DAB}"/>
              </a:ext>
            </a:extLst>
          </p:cNvPr>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成核控制与快速生长</a:t>
            </a:r>
          </a:p>
        </p:txBody>
      </p:sp>
      <p:sp>
        <p:nvSpPr>
          <p:cNvPr id="24" name="文本框 23">
            <a:extLst>
              <a:ext uri="{FF2B5EF4-FFF2-40B4-BE49-F238E27FC236}">
                <a16:creationId xmlns:a16="http://schemas.microsoft.com/office/drawing/2014/main" id="{DD8C8BCD-2972-4E29-A252-B84961977676}"/>
              </a:ext>
            </a:extLst>
          </p:cNvPr>
          <p:cNvSpPr txBox="1"/>
          <p:nvPr/>
        </p:nvSpPr>
        <p:spPr>
          <a:xfrm>
            <a:off x="484632" y="972103"/>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Inch-sized 单晶石墨烯的快速生长</a:t>
            </a:r>
          </a:p>
        </p:txBody>
      </p:sp>
      <p:sp>
        <p:nvSpPr>
          <p:cNvPr id="2" name="灯片编号占位符 1">
            <a:extLst>
              <a:ext uri="{FF2B5EF4-FFF2-40B4-BE49-F238E27FC236}">
                <a16:creationId xmlns:a16="http://schemas.microsoft.com/office/drawing/2014/main" id="{112A1DE6-B350-476A-BA31-89122A372B13}"/>
              </a:ext>
            </a:extLst>
          </p:cNvPr>
          <p:cNvSpPr>
            <a:spLocks noGrp="1"/>
          </p:cNvSpPr>
          <p:nvPr>
            <p:ph type="sldNum" sz="quarter" idx="12"/>
          </p:nvPr>
        </p:nvSpPr>
        <p:spPr/>
        <p:txBody>
          <a:bodyPr/>
          <a:lstStyle/>
          <a:p>
            <a:fld id="{169AA335-26E3-49D4-B921-E2394446BE35}" type="slidenum">
              <a:rPr lang="zh-CN" altLang="en-US" smtClean="0"/>
              <a:t>13</a:t>
            </a:fld>
            <a:endParaRPr lang="zh-CN" altLang="en-US"/>
          </a:p>
        </p:txBody>
      </p:sp>
      <p:sp>
        <p:nvSpPr>
          <p:cNvPr id="27" name="文本框 26">
            <a:extLst>
              <a:ext uri="{FF2B5EF4-FFF2-40B4-BE49-F238E27FC236}">
                <a16:creationId xmlns:a16="http://schemas.microsoft.com/office/drawing/2014/main" id="{8BF5787F-9B42-4AC1-A96D-2CDC61E29E23}"/>
              </a:ext>
            </a:extLst>
          </p:cNvPr>
          <p:cNvSpPr txBox="1"/>
          <p:nvPr/>
        </p:nvSpPr>
        <p:spPr>
          <a:xfrm>
            <a:off x="86576" y="5690999"/>
            <a:ext cx="4042838" cy="323165"/>
          </a:xfrm>
          <a:prstGeom prst="rect">
            <a:avLst/>
          </a:prstGeom>
        </p:spPr>
        <p:txBody>
          <a:bodyPr wrap="none">
            <a:spAutoFit/>
          </a:bodyPr>
          <a:lstStyle>
            <a:defPPr>
              <a:defRPr lang="zh-CN"/>
            </a:defPPr>
            <a:lvl1pPr>
              <a:defRPr sz="1500">
                <a:solidFill>
                  <a:srgbClr val="000000"/>
                </a:solidFill>
                <a:latin typeface="Times New Roman" panose="02020603050405020304" pitchFamily="18" charset="0"/>
                <a:cs typeface="Times New Roman" panose="02020603050405020304" pitchFamily="18" charset="0"/>
              </a:defRPr>
            </a:lvl1pPr>
          </a:lstStyle>
          <a:p>
            <a:r>
              <a:rPr lang="zh-CN" altLang="en-US" dirty="0"/>
              <a:t>Tianru Wu </a:t>
            </a:r>
            <a:r>
              <a:rPr lang="en-US" altLang="zh-CN" dirty="0"/>
              <a:t>, </a:t>
            </a:r>
            <a:r>
              <a:rPr lang="en-US" altLang="zh-CN" i="1" dirty="0"/>
              <a:t>et al</a:t>
            </a:r>
            <a:r>
              <a:rPr lang="en-US" altLang="zh-CN" dirty="0"/>
              <a:t>.</a:t>
            </a:r>
            <a:r>
              <a:rPr lang="en-US" altLang="zh-CN" dirty="0">
                <a:ea typeface="Microsoft YaHei" panose="020B0503020204020204" pitchFamily="34" charset="-122"/>
              </a:rPr>
              <a:t> </a:t>
            </a:r>
            <a:r>
              <a:rPr lang="en-US" altLang="zh-CN" b="1" i="1" dirty="0">
                <a:ea typeface="Microsoft YaHei" panose="020B0503020204020204" pitchFamily="34" charset="-122"/>
              </a:rPr>
              <a:t>Nature Mater </a:t>
            </a:r>
            <a:r>
              <a:rPr lang="en-US" altLang="zh-CN" dirty="0"/>
              <a:t>15, 43–47 (2016)</a:t>
            </a:r>
          </a:p>
        </p:txBody>
      </p:sp>
      <p:sp>
        <p:nvSpPr>
          <p:cNvPr id="4" name="矩形 3">
            <a:extLst>
              <a:ext uri="{FF2B5EF4-FFF2-40B4-BE49-F238E27FC236}">
                <a16:creationId xmlns:a16="http://schemas.microsoft.com/office/drawing/2014/main" id="{547E995A-A994-4985-AE28-0DC526445885}"/>
              </a:ext>
            </a:extLst>
          </p:cNvPr>
          <p:cNvSpPr/>
          <p:nvPr/>
        </p:nvSpPr>
        <p:spPr>
          <a:xfrm>
            <a:off x="4521949" y="2101484"/>
            <a:ext cx="3993401" cy="369332"/>
          </a:xfrm>
          <a:prstGeom prst="rect">
            <a:avLst/>
          </a:prstGeom>
        </p:spPr>
        <p:txBody>
          <a:bodyPr wrap="none">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同位素标记：</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C</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源约</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60%</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是从体内偏析</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78D9AE-C84B-4570-9211-47BB201AEA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4" name="矩形 3">
            <a:extLst>
              <a:ext uri="{FF2B5EF4-FFF2-40B4-BE49-F238E27FC236}">
                <a16:creationId xmlns:a16="http://schemas.microsoft.com/office/drawing/2014/main" id="{FC1D00DC-4EE9-4D64-B2C3-183453632D23}"/>
              </a:ext>
            </a:extLst>
          </p:cNvPr>
          <p:cNvSpPr/>
          <p:nvPr/>
        </p:nvSpPr>
        <p:spPr>
          <a:xfrm>
            <a:off x="4919617" y="580713"/>
            <a:ext cx="4572000" cy="1096710"/>
          </a:xfrm>
          <a:prstGeom prst="rect">
            <a:avLst/>
          </a:prstGeom>
        </p:spPr>
        <p:txBody>
          <a:bodyPr vert="horz" lIns="91440" tIns="45720" rIns="91440" bIns="45720" rtlCol="0">
            <a:noAutofit/>
          </a:bodyPr>
          <a:lstStyle/>
          <a:p>
            <a:pPr marL="342900" indent="-342900">
              <a:lnSpc>
                <a:spcPct val="90000"/>
              </a:lnSpc>
              <a:spcBef>
                <a:spcPts val="1000"/>
              </a:spcBef>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生长速率：</a:t>
            </a:r>
            <a:r>
              <a:rPr lang="en-US" altLang="zh-CN" dirty="0">
                <a:latin typeface="Times New Roman" panose="02020603050405020304" pitchFamily="18" charset="0"/>
                <a:ea typeface="黑体" panose="02010609060101010101" pitchFamily="49" charset="-122"/>
                <a:cs typeface="Times New Roman" panose="02020603050405020304" pitchFamily="18" charset="0"/>
              </a:rPr>
              <a:t>26μm/s  </a:t>
            </a:r>
          </a:p>
          <a:p>
            <a:pPr marL="342900" indent="-342900">
              <a:lnSpc>
                <a:spcPct val="90000"/>
              </a:lnSpc>
              <a:spcBef>
                <a:spcPts val="1000"/>
              </a:spcBef>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原理：低能量势垒，放热</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90000"/>
              </a:lnSpc>
              <a:spcBef>
                <a:spcPts val="1000"/>
              </a:spcBef>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高质量：高迁移率</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143cm2/v</a:t>
            </a:r>
            <a:r>
              <a:rPr lang="zh-CN" altLang="zh-CN"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s</a:t>
            </a:r>
          </a:p>
        </p:txBody>
      </p:sp>
      <p:sp>
        <p:nvSpPr>
          <p:cNvPr id="10" name="灯片编号占位符 9">
            <a:extLst>
              <a:ext uri="{FF2B5EF4-FFF2-40B4-BE49-F238E27FC236}">
                <a16:creationId xmlns:a16="http://schemas.microsoft.com/office/drawing/2014/main" id="{0BA93901-6494-466E-BDB6-BF138A07FD8F}"/>
              </a:ext>
            </a:extLst>
          </p:cNvPr>
          <p:cNvSpPr>
            <a:spLocks noGrp="1"/>
          </p:cNvSpPr>
          <p:nvPr>
            <p:ph type="sldNum" sz="quarter" idx="12"/>
          </p:nvPr>
        </p:nvSpPr>
        <p:spPr/>
        <p:txBody>
          <a:bodyPr/>
          <a:lstStyle/>
          <a:p>
            <a:fld id="{44AA6AB8-39B4-4C5C-9643-D7E6BD14058C}" type="slidenum">
              <a:rPr lang="zh-CN" altLang="en-US" smtClean="0"/>
              <a:t>14</a:t>
            </a:fld>
            <a:endParaRPr lang="zh-CN" altLang="en-US"/>
          </a:p>
        </p:txBody>
      </p:sp>
      <p:sp>
        <p:nvSpPr>
          <p:cNvPr id="13" name="文本框 12">
            <a:extLst>
              <a:ext uri="{FF2B5EF4-FFF2-40B4-BE49-F238E27FC236}">
                <a16:creationId xmlns:a16="http://schemas.microsoft.com/office/drawing/2014/main" id="{D672B0AB-2E9B-42FF-BDC2-49D1BE13A273}"/>
              </a:ext>
            </a:extLst>
          </p:cNvPr>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成核控制与快速生长</a:t>
            </a:r>
          </a:p>
        </p:txBody>
      </p:sp>
      <p:sp>
        <p:nvSpPr>
          <p:cNvPr id="14" name="文本框 13">
            <a:extLst>
              <a:ext uri="{FF2B5EF4-FFF2-40B4-BE49-F238E27FC236}">
                <a16:creationId xmlns:a16="http://schemas.microsoft.com/office/drawing/2014/main" id="{DC9C6864-D4BE-4913-A80C-841360B6AEF7}"/>
              </a:ext>
            </a:extLst>
          </p:cNvPr>
          <p:cNvSpPr txBox="1"/>
          <p:nvPr/>
        </p:nvSpPr>
        <p:spPr>
          <a:xfrm>
            <a:off x="484632" y="972103"/>
            <a:ext cx="6066949" cy="461665"/>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Au</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上快速生长高质量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WSe</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89F7B4E5-AA72-44A2-9A74-8F7E74126EB8}"/>
              </a:ext>
            </a:extLst>
          </p:cNvPr>
          <p:cNvPicPr>
            <a:picLocks noChangeAspect="1"/>
          </p:cNvPicPr>
          <p:nvPr/>
        </p:nvPicPr>
        <p:blipFill>
          <a:blip r:embed="rId5"/>
          <a:stretch>
            <a:fillRect/>
          </a:stretch>
        </p:blipFill>
        <p:spPr>
          <a:xfrm>
            <a:off x="59965" y="1840739"/>
            <a:ext cx="5257997" cy="1646063"/>
          </a:xfrm>
          <a:prstGeom prst="rect">
            <a:avLst/>
          </a:prstGeom>
        </p:spPr>
      </p:pic>
      <p:sp>
        <p:nvSpPr>
          <p:cNvPr id="20" name="矩形 19">
            <a:extLst>
              <a:ext uri="{FF2B5EF4-FFF2-40B4-BE49-F238E27FC236}">
                <a16:creationId xmlns:a16="http://schemas.microsoft.com/office/drawing/2014/main" id="{D542F7F4-1283-438A-82BB-6F33946801FD}"/>
              </a:ext>
            </a:extLst>
          </p:cNvPr>
          <p:cNvSpPr/>
          <p:nvPr/>
        </p:nvSpPr>
        <p:spPr>
          <a:xfrm>
            <a:off x="628650" y="6336618"/>
            <a:ext cx="4572000" cy="323165"/>
          </a:xfrm>
          <a:prstGeom prst="rect">
            <a:avLst/>
          </a:prstGeom>
        </p:spPr>
        <p:txBody>
          <a:bodyPr>
            <a:spAutoFit/>
          </a:bodyPr>
          <a:lstStyle/>
          <a:p>
            <a:r>
              <a:rPr lang="en-US" altLang="zh-CN" sz="1500" dirty="0">
                <a:solidFill>
                  <a:srgbClr val="1C1D1E"/>
                </a:solidFill>
                <a:latin typeface="Times New Roman" panose="02020603050405020304" pitchFamily="18" charset="0"/>
                <a:cs typeface="Times New Roman" panose="02020603050405020304" pitchFamily="18" charset="0"/>
              </a:rPr>
              <a:t>Gao, Y., et</a:t>
            </a:r>
            <a:r>
              <a:rPr lang="zh-CN" altLang="en-US" sz="1500" dirty="0">
                <a:solidFill>
                  <a:srgbClr val="1C1D1E"/>
                </a:solidFill>
                <a:latin typeface="Times New Roman" panose="02020603050405020304" pitchFamily="18" charset="0"/>
                <a:cs typeface="Times New Roman" panose="02020603050405020304" pitchFamily="18" charset="0"/>
              </a:rPr>
              <a:t> </a:t>
            </a:r>
            <a:r>
              <a:rPr lang="en-US" altLang="zh-CN" sz="1500" dirty="0">
                <a:solidFill>
                  <a:srgbClr val="1C1D1E"/>
                </a:solidFill>
                <a:latin typeface="Times New Roman" panose="02020603050405020304" pitchFamily="18" charset="0"/>
                <a:cs typeface="Times New Roman" panose="02020603050405020304" pitchFamily="18" charset="0"/>
              </a:rPr>
              <a:t>al, </a:t>
            </a:r>
            <a:r>
              <a:rPr lang="en-US" altLang="zh-CN" sz="1500" b="1" i="1" dirty="0">
                <a:solidFill>
                  <a:srgbClr val="1C1D1E"/>
                </a:solidFill>
                <a:latin typeface="Times New Roman" panose="02020603050405020304" pitchFamily="18" charset="0"/>
                <a:cs typeface="Times New Roman" panose="02020603050405020304" pitchFamily="18" charset="0"/>
              </a:rPr>
              <a:t>Adv. Mater</a:t>
            </a:r>
            <a:r>
              <a:rPr lang="en-US" altLang="zh-CN" sz="1500" i="1" dirty="0">
                <a:solidFill>
                  <a:srgbClr val="1C1D1E"/>
                </a:solidFill>
                <a:latin typeface="Times New Roman" panose="02020603050405020304" pitchFamily="18" charset="0"/>
                <a:cs typeface="Times New Roman" panose="02020603050405020304" pitchFamily="18" charset="0"/>
              </a:rPr>
              <a:t>.</a:t>
            </a:r>
            <a:r>
              <a:rPr lang="en-US" altLang="zh-CN" sz="1500" dirty="0">
                <a:solidFill>
                  <a:srgbClr val="1C1D1E"/>
                </a:solidFill>
                <a:latin typeface="Times New Roman" panose="02020603050405020304" pitchFamily="18" charset="0"/>
                <a:cs typeface="Times New Roman" panose="02020603050405020304" pitchFamily="18" charset="0"/>
              </a:rPr>
              <a:t>, 29,1700990(2017)</a:t>
            </a:r>
            <a:endParaRPr lang="zh-CN" altLang="en-US" sz="1500" dirty="0">
              <a:latin typeface="Times New Roman" panose="02020603050405020304" pitchFamily="18" charset="0"/>
              <a:cs typeface="Times New Roman" panose="02020603050405020304" pitchFamily="18" charset="0"/>
            </a:endParaRPr>
          </a:p>
        </p:txBody>
      </p:sp>
      <p:pic>
        <p:nvPicPr>
          <p:cNvPr id="15" name="Picture 3">
            <a:extLst>
              <a:ext uri="{FF2B5EF4-FFF2-40B4-BE49-F238E27FC236}">
                <a16:creationId xmlns:a16="http://schemas.microsoft.com/office/drawing/2014/main" id="{D8B437F8-C001-48D7-97C7-1BC08E831B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028" t="34486" b="33260"/>
          <a:stretch/>
        </p:blipFill>
        <p:spPr bwMode="auto">
          <a:xfrm>
            <a:off x="5382731" y="3871534"/>
            <a:ext cx="3093917" cy="224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A47165DC-7BED-4879-98D1-5777C50409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028" b="68137"/>
          <a:stretch/>
        </p:blipFill>
        <p:spPr bwMode="auto">
          <a:xfrm>
            <a:off x="5404380" y="1677423"/>
            <a:ext cx="3072268" cy="225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a:extLst>
              <a:ext uri="{FF2B5EF4-FFF2-40B4-BE49-F238E27FC236}">
                <a16:creationId xmlns:a16="http://schemas.microsoft.com/office/drawing/2014/main" id="{551359F3-F9D1-4F9E-AA5E-2F3E418258FE}"/>
              </a:ext>
            </a:extLst>
          </p:cNvPr>
          <p:cNvSpPr txBox="1"/>
          <p:nvPr/>
        </p:nvSpPr>
        <p:spPr>
          <a:xfrm>
            <a:off x="5317962" y="1715062"/>
            <a:ext cx="322524" cy="400110"/>
          </a:xfrm>
          <a:prstGeom prst="rect">
            <a:avLst/>
          </a:prstGeom>
          <a:noFill/>
        </p:spPr>
        <p:txBody>
          <a:bodyPr wrap="none" rtlCol="0">
            <a:spAutoFit/>
          </a:bodyPr>
          <a:lstStyle/>
          <a:p>
            <a:r>
              <a:rPr lang="en-US" altLang="zh-CN" sz="2000" b="1" dirty="0"/>
              <a:t>d</a:t>
            </a:r>
            <a:endParaRPr lang="zh-CN" altLang="en-US" sz="2000" b="1" dirty="0"/>
          </a:p>
        </p:txBody>
      </p:sp>
      <p:sp>
        <p:nvSpPr>
          <p:cNvPr id="17" name="文本框 16">
            <a:extLst>
              <a:ext uri="{FF2B5EF4-FFF2-40B4-BE49-F238E27FC236}">
                <a16:creationId xmlns:a16="http://schemas.microsoft.com/office/drawing/2014/main" id="{66973D09-F675-4543-ACF8-DC9C85C3E93B}"/>
              </a:ext>
            </a:extLst>
          </p:cNvPr>
          <p:cNvSpPr txBox="1"/>
          <p:nvPr/>
        </p:nvSpPr>
        <p:spPr>
          <a:xfrm>
            <a:off x="0" y="3497834"/>
            <a:ext cx="314510" cy="400110"/>
          </a:xfrm>
          <a:prstGeom prst="rect">
            <a:avLst/>
          </a:prstGeom>
          <a:noFill/>
        </p:spPr>
        <p:txBody>
          <a:bodyPr wrap="none" rtlCol="0">
            <a:spAutoFit/>
          </a:bodyPr>
          <a:lstStyle/>
          <a:p>
            <a:r>
              <a:rPr lang="en-US" altLang="zh-CN" sz="2000" b="1" dirty="0"/>
              <a:t>e</a:t>
            </a:r>
            <a:endParaRPr lang="zh-CN" altLang="en-US" sz="2000" b="1" dirty="0"/>
          </a:p>
        </p:txBody>
      </p:sp>
      <p:sp>
        <p:nvSpPr>
          <p:cNvPr id="18" name="文本框 17">
            <a:extLst>
              <a:ext uri="{FF2B5EF4-FFF2-40B4-BE49-F238E27FC236}">
                <a16:creationId xmlns:a16="http://schemas.microsoft.com/office/drawing/2014/main" id="{CA8EE15B-5A46-4E5C-B60C-C825E1C3EB66}"/>
              </a:ext>
            </a:extLst>
          </p:cNvPr>
          <p:cNvSpPr txBox="1"/>
          <p:nvPr/>
        </p:nvSpPr>
        <p:spPr>
          <a:xfrm>
            <a:off x="5271170" y="3650118"/>
            <a:ext cx="266420" cy="400110"/>
          </a:xfrm>
          <a:prstGeom prst="rect">
            <a:avLst/>
          </a:prstGeom>
          <a:noFill/>
        </p:spPr>
        <p:txBody>
          <a:bodyPr wrap="none" rtlCol="0">
            <a:spAutoFit/>
          </a:bodyPr>
          <a:lstStyle/>
          <a:p>
            <a:r>
              <a:rPr lang="en-US" altLang="zh-CN" sz="2000" b="1" dirty="0"/>
              <a:t>f</a:t>
            </a:r>
            <a:endParaRPr lang="zh-CN" altLang="en-US" sz="2000" b="1" dirty="0"/>
          </a:p>
        </p:txBody>
      </p:sp>
      <p:pic>
        <p:nvPicPr>
          <p:cNvPr id="19" name="图片 18">
            <a:extLst>
              <a:ext uri="{FF2B5EF4-FFF2-40B4-BE49-F238E27FC236}">
                <a16:creationId xmlns:a16="http://schemas.microsoft.com/office/drawing/2014/main" id="{6CF8FBB6-E3D7-4DE2-8B4B-5AEDE86E08AB}"/>
              </a:ext>
            </a:extLst>
          </p:cNvPr>
          <p:cNvPicPr>
            <a:picLocks noChangeAspect="1"/>
          </p:cNvPicPr>
          <p:nvPr/>
        </p:nvPicPr>
        <p:blipFill>
          <a:blip r:embed="rId7"/>
          <a:stretch>
            <a:fillRect/>
          </a:stretch>
        </p:blipFill>
        <p:spPr>
          <a:xfrm>
            <a:off x="314511" y="3543450"/>
            <a:ext cx="4886139" cy="2286124"/>
          </a:xfrm>
          <a:prstGeom prst="rect">
            <a:avLst/>
          </a:prstGeom>
        </p:spPr>
      </p:pic>
      <p:sp>
        <p:nvSpPr>
          <p:cNvPr id="3" name="矩形 2">
            <a:extLst>
              <a:ext uri="{FF2B5EF4-FFF2-40B4-BE49-F238E27FC236}">
                <a16:creationId xmlns:a16="http://schemas.microsoft.com/office/drawing/2014/main" id="{73AACB0E-6299-4C9F-B203-E1FC6E806B2C}"/>
              </a:ext>
            </a:extLst>
          </p:cNvPr>
          <p:cNvSpPr/>
          <p:nvPr/>
        </p:nvSpPr>
        <p:spPr>
          <a:xfrm>
            <a:off x="484632" y="5994985"/>
            <a:ext cx="4716018" cy="361366"/>
          </a:xfrm>
          <a:prstGeom prst="rect">
            <a:avLst/>
          </a:prstGeom>
        </p:spPr>
        <p:txBody>
          <a:bodyPr vert="horz" lIns="91440" tIns="45720" rIns="91440" bIns="45720" rtlCol="0">
            <a:noAutofit/>
          </a:bodyPr>
          <a:lstStyle/>
          <a:p>
            <a:pPr marL="342900" indent="-342900">
              <a:lnSpc>
                <a:spcPct val="90000"/>
              </a:lnSpc>
              <a:spcBef>
                <a:spcPts val="1000"/>
              </a:spcBef>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增加</a:t>
            </a:r>
            <a:r>
              <a:rPr lang="en-US" altLang="zh-CN" dirty="0">
                <a:latin typeface="Times New Roman" panose="02020603050405020304" pitchFamily="18" charset="0"/>
                <a:ea typeface="黑体" panose="02010609060101010101" pitchFamily="49" charset="-122"/>
                <a:cs typeface="Times New Roman" panose="02020603050405020304" pitchFamily="18" charset="0"/>
              </a:rPr>
              <a:t>W</a:t>
            </a:r>
            <a:r>
              <a:rPr lang="zh-CN" altLang="zh-CN"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Se</a:t>
            </a:r>
            <a:r>
              <a:rPr lang="zh-CN" altLang="zh-CN" dirty="0">
                <a:latin typeface="Times New Roman" panose="02020603050405020304" pitchFamily="18" charset="0"/>
                <a:ea typeface="黑体" panose="02010609060101010101" pitchFamily="49" charset="-122"/>
                <a:cs typeface="Times New Roman" panose="02020603050405020304" pitchFamily="18" charset="0"/>
              </a:rPr>
              <a:t>源的流量以及提高温度</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提速</a:t>
            </a:r>
          </a:p>
        </p:txBody>
      </p:sp>
    </p:spTree>
    <p:extLst>
      <p:ext uri="{BB962C8B-B14F-4D97-AF65-F5344CB8AC3E}">
        <p14:creationId xmlns:p14="http://schemas.microsoft.com/office/powerpoint/2010/main" val="124128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10">
            <a:extLst>
              <a:ext uri="{FF2B5EF4-FFF2-40B4-BE49-F238E27FC236}">
                <a16:creationId xmlns:a16="http://schemas.microsoft.com/office/drawing/2014/main" id="{47659281-DFA2-48DC-A2B9-366892AA07FE}"/>
              </a:ext>
            </a:extLst>
          </p:cNvPr>
          <p:cNvSpPr txBox="1">
            <a:spLocks/>
          </p:cNvSpPr>
          <p:nvPr/>
        </p:nvSpPr>
        <p:spPr>
          <a:xfrm>
            <a:off x="297806" y="5546315"/>
            <a:ext cx="8806959" cy="863205"/>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b="1">
                <a:latin typeface="黑体" panose="02010609060101010101" pitchFamily="49" charset="-122"/>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14000"/>
              </a:lnSpc>
            </a:pPr>
            <a:r>
              <a:rPr lang="en-US" altLang="zh-CN" sz="2000" b="0" dirty="0">
                <a:latin typeface="Times New Roman" panose="02020603050405020304" pitchFamily="18" charset="0"/>
                <a:cs typeface="Times New Roman" panose="02020603050405020304" pitchFamily="18" charset="0"/>
              </a:rPr>
              <a:t> Cu</a:t>
            </a:r>
            <a:r>
              <a:rPr lang="zh-CN" altLang="en-US" sz="2000" b="0" dirty="0">
                <a:latin typeface="Times New Roman" panose="02020603050405020304" pitchFamily="18" charset="0"/>
                <a:cs typeface="Times New Roman" panose="02020603050405020304" pitchFamily="18" charset="0"/>
              </a:rPr>
              <a:t>置于金属氟化物基板</a:t>
            </a:r>
            <a:r>
              <a:rPr lang="en-US" altLang="zh-CN" sz="2000" b="0" dirty="0">
                <a:latin typeface="Times New Roman" panose="02020603050405020304" pitchFamily="18" charset="0"/>
                <a:cs typeface="Times New Roman" panose="02020603050405020304" pitchFamily="18" charset="0"/>
              </a:rPr>
              <a:t>(MF2;M = Ba</a:t>
            </a:r>
            <a:r>
              <a:rPr lang="zh-CN" altLang="en-US" sz="2000" b="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Ca</a:t>
            </a:r>
            <a:r>
              <a:rPr lang="zh-CN" altLang="en-US" sz="2000" b="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Mg) </a:t>
            </a:r>
            <a:r>
              <a:rPr lang="zh-CN" altLang="en-US" sz="2000" b="0" dirty="0">
                <a:latin typeface="Times New Roman" panose="02020603050405020304" pitchFamily="18" charset="0"/>
                <a:cs typeface="Times New Roman" panose="02020603050405020304" pitchFamily="18" charset="0"/>
              </a:rPr>
              <a:t>上方</a:t>
            </a:r>
            <a:r>
              <a:rPr lang="en-US" altLang="zh-CN" sz="2000" b="0" dirty="0">
                <a:latin typeface="Times New Roman" panose="02020603050405020304" pitchFamily="18" charset="0"/>
                <a:cs typeface="Times New Roman" panose="02020603050405020304" pitchFamily="18" charset="0"/>
              </a:rPr>
              <a:t>10 - 20μm</a:t>
            </a:r>
            <a:r>
              <a:rPr lang="zh-CN" altLang="en-US" sz="2000" b="0" dirty="0">
                <a:latin typeface="Times New Roman" panose="02020603050405020304" pitchFamily="18" charset="0"/>
                <a:cs typeface="Times New Roman" panose="02020603050405020304" pitchFamily="18" charset="0"/>
              </a:rPr>
              <a:t>处。高温下，氟自由基释放，参与反应，降低势垒。</a:t>
            </a:r>
            <a:r>
              <a:rPr lang="en-US" altLang="zh-CN" sz="2000" b="0" dirty="0">
                <a:latin typeface="Times New Roman" panose="02020603050405020304" pitchFamily="18" charset="0"/>
                <a:cs typeface="Times New Roman" panose="02020603050405020304" pitchFamily="18" charset="0"/>
              </a:rPr>
              <a:t>F</a:t>
            </a:r>
            <a:r>
              <a:rPr lang="zh-CN" altLang="en-US" sz="2000" b="0" dirty="0">
                <a:latin typeface="Times New Roman" panose="02020603050405020304" pitchFamily="18" charset="0"/>
                <a:cs typeface="Times New Roman" panose="02020603050405020304" pitchFamily="18" charset="0"/>
              </a:rPr>
              <a:t>对</a:t>
            </a:r>
            <a:r>
              <a:rPr lang="en-US" altLang="zh-CN" sz="2000" b="0" dirty="0" err="1">
                <a:latin typeface="Times New Roman" panose="02020603050405020304" pitchFamily="18" charset="0"/>
                <a:cs typeface="Times New Roman" panose="02020603050405020304" pitchFamily="18" charset="0"/>
              </a:rPr>
              <a:t>hBN</a:t>
            </a:r>
            <a:r>
              <a:rPr lang="zh-CN" altLang="en-US" sz="2000" b="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WS</a:t>
            </a:r>
            <a:r>
              <a:rPr lang="en-US" altLang="zh-CN" sz="1400" b="0" dirty="0">
                <a:latin typeface="Times New Roman" panose="02020603050405020304" pitchFamily="18" charset="0"/>
                <a:cs typeface="Times New Roman" panose="02020603050405020304" pitchFamily="18" charset="0"/>
              </a:rPr>
              <a:t>2</a:t>
            </a:r>
            <a:r>
              <a:rPr lang="zh-CN" altLang="en-US" sz="2000" b="0" dirty="0">
                <a:latin typeface="Times New Roman" panose="02020603050405020304" pitchFamily="18" charset="0"/>
                <a:cs typeface="Times New Roman" panose="02020603050405020304" pitchFamily="18" charset="0"/>
              </a:rPr>
              <a:t>的生长也有促进作用。</a:t>
            </a:r>
            <a:endParaRPr lang="en-US" altLang="zh-CN" sz="2000" b="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9BC0ADB-62FE-4C5A-98CD-DF27429F9E88}"/>
              </a:ext>
            </a:extLst>
          </p:cNvPr>
          <p:cNvSpPr txBox="1"/>
          <p:nvPr/>
        </p:nvSpPr>
        <p:spPr>
          <a:xfrm>
            <a:off x="387510" y="6318303"/>
            <a:ext cx="4930452" cy="323165"/>
          </a:xfrm>
          <a:prstGeom prst="rect">
            <a:avLst/>
          </a:prstGeom>
          <a:noFill/>
        </p:spPr>
        <p:txBody>
          <a:bodyPr wrap="none" rtlCol="0">
            <a:spAutoFit/>
          </a:bodyPr>
          <a:lstStyle/>
          <a:p>
            <a:r>
              <a:rPr lang="en-US" altLang="zh-CN" sz="1500" dirty="0">
                <a:latin typeface="Times New Roman" panose="02020603050405020304" pitchFamily="18" charset="0"/>
                <a:cs typeface="Times New Roman" panose="02020603050405020304" pitchFamily="18" charset="0"/>
              </a:rPr>
              <a:t>Liu, C., Xu, X., </a:t>
            </a:r>
            <a:r>
              <a:rPr lang="en-US" altLang="zh-CN" sz="1500" dirty="0" err="1">
                <a:latin typeface="Times New Roman" panose="02020603050405020304" pitchFamily="18" charset="0"/>
                <a:cs typeface="Times New Roman" panose="02020603050405020304" pitchFamily="18" charset="0"/>
              </a:rPr>
              <a:t>Qiu</a:t>
            </a:r>
            <a:r>
              <a:rPr lang="en-US" altLang="zh-CN" sz="1500" dirty="0">
                <a:latin typeface="Times New Roman" panose="02020603050405020304" pitchFamily="18" charset="0"/>
                <a:cs typeface="Times New Roman" panose="02020603050405020304" pitchFamily="18" charset="0"/>
              </a:rPr>
              <a:t>, L. </a:t>
            </a:r>
            <a:r>
              <a:rPr lang="en-US" altLang="zh-CN" sz="1500" i="1" dirty="0">
                <a:latin typeface="Times New Roman" panose="02020603050405020304" pitchFamily="18" charset="0"/>
                <a:cs typeface="Times New Roman" panose="02020603050405020304" pitchFamily="18" charset="0"/>
              </a:rPr>
              <a:t>et al.</a:t>
            </a:r>
            <a:r>
              <a:rPr lang="en-US" altLang="zh-CN" sz="1500" dirty="0">
                <a:latin typeface="Times New Roman" panose="02020603050405020304" pitchFamily="18" charset="0"/>
                <a:cs typeface="Times New Roman" panose="02020603050405020304" pitchFamily="18" charset="0"/>
              </a:rPr>
              <a:t> </a:t>
            </a:r>
            <a:r>
              <a:rPr lang="en-US" altLang="zh-CN" sz="1500" b="1" i="1" dirty="0">
                <a:latin typeface="Times New Roman" panose="02020603050405020304" pitchFamily="18" charset="0"/>
                <a:cs typeface="Times New Roman" panose="02020603050405020304" pitchFamily="18" charset="0"/>
              </a:rPr>
              <a:t>Nat. Chem</a:t>
            </a:r>
            <a:r>
              <a:rPr lang="en-US" altLang="zh-CN" sz="1500" i="1" dirty="0">
                <a:latin typeface="Times New Roman" panose="02020603050405020304" pitchFamily="18" charset="0"/>
                <a:cs typeface="Times New Roman" panose="02020603050405020304" pitchFamily="18" charset="0"/>
              </a:rPr>
              <a:t>.</a:t>
            </a:r>
            <a:r>
              <a:rPr lang="en-US" altLang="zh-CN" sz="1500" dirty="0">
                <a:latin typeface="Times New Roman" panose="02020603050405020304" pitchFamily="18" charset="0"/>
                <a:cs typeface="Times New Roman" panose="02020603050405020304" pitchFamily="18" charset="0"/>
              </a:rPr>
              <a:t> 11</a:t>
            </a:r>
            <a:r>
              <a:rPr lang="en-US" altLang="zh-CN" sz="1500" b="1"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730–736 (2019)</a:t>
            </a:r>
            <a:endParaRPr lang="zh-CN" altLang="en-US" sz="15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40370044-2E2B-4A21-BA6D-52E12A53021B}"/>
              </a:ext>
            </a:extLst>
          </p:cNvPr>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成核控制与快速生长</a:t>
            </a:r>
          </a:p>
        </p:txBody>
      </p:sp>
      <p:sp>
        <p:nvSpPr>
          <p:cNvPr id="16" name="文本框 15">
            <a:extLst>
              <a:ext uri="{FF2B5EF4-FFF2-40B4-BE49-F238E27FC236}">
                <a16:creationId xmlns:a16="http://schemas.microsoft.com/office/drawing/2014/main" id="{0C92B2FD-C853-46C5-94F6-04D34D054233}"/>
              </a:ext>
            </a:extLst>
          </p:cNvPr>
          <p:cNvSpPr txBox="1"/>
          <p:nvPr/>
        </p:nvSpPr>
        <p:spPr>
          <a:xfrm>
            <a:off x="484632" y="972103"/>
            <a:ext cx="6066949" cy="461665"/>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F</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辅助的单晶石墨烯的快速生长</a:t>
            </a:r>
          </a:p>
        </p:txBody>
      </p:sp>
      <p:sp>
        <p:nvSpPr>
          <p:cNvPr id="17" name="灯片编号占位符 16">
            <a:extLst>
              <a:ext uri="{FF2B5EF4-FFF2-40B4-BE49-F238E27FC236}">
                <a16:creationId xmlns:a16="http://schemas.microsoft.com/office/drawing/2014/main" id="{9D11725B-B16B-4503-A8F0-6276637AC4AF}"/>
              </a:ext>
            </a:extLst>
          </p:cNvPr>
          <p:cNvSpPr>
            <a:spLocks noGrp="1"/>
          </p:cNvSpPr>
          <p:nvPr>
            <p:ph type="sldNum" sz="quarter" idx="12"/>
          </p:nvPr>
        </p:nvSpPr>
        <p:spPr/>
        <p:txBody>
          <a:bodyPr/>
          <a:lstStyle/>
          <a:p>
            <a:fld id="{44AA6AB8-39B4-4C5C-9643-D7E6BD14058C}" type="slidenum">
              <a:rPr lang="zh-CN" altLang="en-US" smtClean="0"/>
              <a:t>15</a:t>
            </a:fld>
            <a:endParaRPr lang="zh-CN" altLang="en-US"/>
          </a:p>
        </p:txBody>
      </p:sp>
      <p:pic>
        <p:nvPicPr>
          <p:cNvPr id="20" name="图片 19">
            <a:extLst>
              <a:ext uri="{FF2B5EF4-FFF2-40B4-BE49-F238E27FC236}">
                <a16:creationId xmlns:a16="http://schemas.microsoft.com/office/drawing/2014/main" id="{93CBB495-5F6F-4EEA-B9F7-EA8F7498C342}"/>
              </a:ext>
            </a:extLst>
          </p:cNvPr>
          <p:cNvPicPr>
            <a:picLocks noChangeAspect="1"/>
          </p:cNvPicPr>
          <p:nvPr/>
        </p:nvPicPr>
        <p:blipFill rotWithShape="1">
          <a:blip r:embed="rId3"/>
          <a:srcRect l="69207"/>
          <a:stretch/>
        </p:blipFill>
        <p:spPr>
          <a:xfrm>
            <a:off x="738950" y="3609755"/>
            <a:ext cx="1935089" cy="1925975"/>
          </a:xfrm>
          <a:prstGeom prst="rect">
            <a:avLst/>
          </a:prstGeom>
        </p:spPr>
      </p:pic>
      <p:pic>
        <p:nvPicPr>
          <p:cNvPr id="23" name="图片 22">
            <a:extLst>
              <a:ext uri="{FF2B5EF4-FFF2-40B4-BE49-F238E27FC236}">
                <a16:creationId xmlns:a16="http://schemas.microsoft.com/office/drawing/2014/main" id="{9668A2DB-9395-439B-941F-4B905F553494}"/>
              </a:ext>
            </a:extLst>
          </p:cNvPr>
          <p:cNvPicPr>
            <a:picLocks noChangeAspect="1"/>
          </p:cNvPicPr>
          <p:nvPr/>
        </p:nvPicPr>
        <p:blipFill>
          <a:blip r:embed="rId4"/>
          <a:stretch>
            <a:fillRect/>
          </a:stretch>
        </p:blipFill>
        <p:spPr>
          <a:xfrm>
            <a:off x="3051326" y="1758119"/>
            <a:ext cx="5366654" cy="3845398"/>
          </a:xfrm>
          <a:prstGeom prst="rect">
            <a:avLst/>
          </a:prstGeom>
        </p:spPr>
      </p:pic>
      <p:pic>
        <p:nvPicPr>
          <p:cNvPr id="24" name="图片 23">
            <a:extLst>
              <a:ext uri="{FF2B5EF4-FFF2-40B4-BE49-F238E27FC236}">
                <a16:creationId xmlns:a16="http://schemas.microsoft.com/office/drawing/2014/main" id="{57106A3E-3B99-4807-8CF1-CFE4BCA63DE8}"/>
              </a:ext>
            </a:extLst>
          </p:cNvPr>
          <p:cNvPicPr>
            <a:picLocks noChangeAspect="1"/>
          </p:cNvPicPr>
          <p:nvPr/>
        </p:nvPicPr>
        <p:blipFill>
          <a:blip r:embed="rId5"/>
          <a:stretch>
            <a:fillRect/>
          </a:stretch>
        </p:blipFill>
        <p:spPr>
          <a:xfrm>
            <a:off x="647473" y="1950395"/>
            <a:ext cx="2118045" cy="1676216"/>
          </a:xfrm>
          <a:prstGeom prst="rect">
            <a:avLst/>
          </a:prstGeom>
        </p:spPr>
      </p:pic>
      <p:sp>
        <p:nvSpPr>
          <p:cNvPr id="11" name="内容占位符 10"/>
          <p:cNvSpPr>
            <a:spLocks noGrp="1"/>
          </p:cNvSpPr>
          <p:nvPr>
            <p:ph idx="1"/>
          </p:nvPr>
        </p:nvSpPr>
        <p:spPr>
          <a:xfrm>
            <a:off x="387510" y="1466851"/>
            <a:ext cx="8806959" cy="515606"/>
          </a:xfrm>
        </p:spPr>
        <p:txBody>
          <a:bodyPr>
            <a:noAutofit/>
          </a:bodyPr>
          <a:lstStyle/>
          <a:p>
            <a:r>
              <a:rPr lang="zh-CN" altLang="en-US" sz="2000" dirty="0">
                <a:latin typeface="黑体" panose="02010609060101010101" pitchFamily="49" charset="-122"/>
                <a:ea typeface="黑体" panose="02010609060101010101" pitchFamily="49" charset="-122"/>
              </a:rPr>
              <a:t>金属氟化物局域分解产氟，调节石墨烯的生长进行动力学</a:t>
            </a:r>
            <a:endParaRPr lang="en-US" altLang="zh-CN" sz="20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2DC19D11-7776-45F3-8E72-A846506885F0}"/>
              </a:ext>
            </a:extLst>
          </p:cNvPr>
          <p:cNvSpPr/>
          <p:nvPr/>
        </p:nvSpPr>
        <p:spPr>
          <a:xfrm>
            <a:off x="6930" y="3050465"/>
            <a:ext cx="1162498"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10 - 20μm</a:t>
            </a:r>
            <a:endParaRPr lang="zh-CN" altLang="en-US" b="1"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ECAA6579-857D-45FF-8C33-F214D035E1C2}"/>
                  </a:ext>
                </a:extLst>
              </p:cNvPr>
              <p:cNvSpPr/>
              <p:nvPr/>
            </p:nvSpPr>
            <p:spPr>
              <a:xfrm>
                <a:off x="1086003" y="4473773"/>
                <a:ext cx="1240981" cy="375552"/>
              </a:xfrm>
              <a:prstGeom prst="rect">
                <a:avLst/>
              </a:prstGeom>
            </p:spPr>
            <p:txBody>
              <a:bodyPr wrap="none">
                <a:spAutoFit/>
              </a:bodyPr>
              <a:lstStyle/>
              <a:p>
                <a:r>
                  <a:rPr lang="en-US" altLang="zh-CN"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200</a:t>
                </a:r>
                <a14:m>
                  <m:oMath xmlns:m="http://schemas.openxmlformats.org/officeDocument/2006/math">
                    <m:r>
                      <a:rPr lang="zh-CN" altLang="en-US" b="1" i="1">
                        <a:solidFill>
                          <a:schemeClr val="bg1"/>
                        </a:solidFill>
                        <a:latin typeface="Cambria Math" panose="02040503050406030204" pitchFamily="18" charset="0"/>
                      </a:rPr>
                      <m:t>𝝁</m:t>
                    </m:r>
                    <m:r>
                      <a:rPr lang="en-US" altLang="zh-CN" b="1" i="1">
                        <a:solidFill>
                          <a:schemeClr val="bg1"/>
                        </a:solidFill>
                        <a:latin typeface="Cambria Math" panose="02040503050406030204" pitchFamily="18" charset="0"/>
                      </a:rPr>
                      <m:t>𝒎</m:t>
                    </m:r>
                    <m:sSup>
                      <m:sSupPr>
                        <m:ctrlPr>
                          <a:rPr lang="en-US" altLang="zh-CN" b="1" i="1">
                            <a:solidFill>
                              <a:schemeClr val="bg1"/>
                            </a:solidFill>
                            <a:latin typeface="Cambria Math" panose="02040503050406030204" pitchFamily="18" charset="0"/>
                          </a:rPr>
                        </m:ctrlPr>
                      </m:sSupPr>
                      <m:e>
                        <m:r>
                          <a:rPr lang="en-US" altLang="zh-CN" b="1" i="1">
                            <a:solidFill>
                              <a:schemeClr val="bg1"/>
                            </a:solidFill>
                            <a:latin typeface="Cambria Math" panose="02040503050406030204" pitchFamily="18" charset="0"/>
                          </a:rPr>
                          <m:t>𝒔</m:t>
                        </m:r>
                      </m:e>
                      <m:sup>
                        <m:r>
                          <a:rPr lang="en-US" altLang="zh-CN" b="1" i="1">
                            <a:solidFill>
                              <a:schemeClr val="bg1"/>
                            </a:solidFill>
                            <a:latin typeface="Cambria Math" panose="02040503050406030204" pitchFamily="18" charset="0"/>
                          </a:rPr>
                          <m:t>−</m:t>
                        </m:r>
                        <m:r>
                          <a:rPr lang="en-US" altLang="zh-CN" b="1" i="1">
                            <a:solidFill>
                              <a:schemeClr val="bg1"/>
                            </a:solidFill>
                            <a:latin typeface="Cambria Math" panose="02040503050406030204" pitchFamily="18" charset="0"/>
                          </a:rPr>
                          <m:t>𝟏</m:t>
                        </m:r>
                      </m:sup>
                    </m:sSup>
                  </m:oMath>
                </a14:m>
                <a:endParaRPr lang="zh-CN" altLang="en-US"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ECAA6579-857D-45FF-8C33-F214D035E1C2}"/>
                  </a:ext>
                </a:extLst>
              </p:cNvPr>
              <p:cNvSpPr>
                <a:spLocks noRot="1" noChangeAspect="1" noMove="1" noResize="1" noEditPoints="1" noAdjustHandles="1" noChangeArrowheads="1" noChangeShapeType="1" noTextEdit="1"/>
              </p:cNvSpPr>
              <p:nvPr/>
            </p:nvSpPr>
            <p:spPr>
              <a:xfrm>
                <a:off x="1086003" y="4473773"/>
                <a:ext cx="1240981" cy="375552"/>
              </a:xfrm>
              <a:prstGeom prst="rect">
                <a:avLst/>
              </a:prstGeom>
              <a:blipFill>
                <a:blip r:embed="rId6"/>
                <a:stretch>
                  <a:fillRect l="-3922" t="-8197" b="-262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678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目录</a:t>
            </a:r>
          </a:p>
        </p:txBody>
      </p:sp>
      <p:sp>
        <p:nvSpPr>
          <p:cNvPr id="6" name="文本框 5"/>
          <p:cNvSpPr txBox="1"/>
          <p:nvPr/>
        </p:nvSpPr>
        <p:spPr>
          <a:xfrm>
            <a:off x="868680" y="1428228"/>
            <a:ext cx="7278624" cy="3776996"/>
          </a:xfrm>
          <a:prstGeom prst="rect">
            <a:avLst/>
          </a:prstGeom>
          <a:noFill/>
        </p:spPr>
        <p:txBody>
          <a:bodyPr wrap="square" rtlCol="0">
            <a:spAutoFit/>
          </a:bodyPr>
          <a:lstStyle/>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1.</a:t>
            </a:r>
            <a:r>
              <a:rPr lang="zh-CN" altLang="en-US" sz="2800" dirty="0">
                <a:solidFill>
                  <a:schemeClr val="bg1">
                    <a:lumMod val="75000"/>
                  </a:schemeClr>
                </a:solidFill>
                <a:latin typeface="黑体" panose="02010609060101010101" pitchFamily="49" charset="-122"/>
                <a:ea typeface="黑体" panose="02010609060101010101" pitchFamily="49" charset="-122"/>
              </a:rPr>
              <a:t>背景</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二维材料的兴起</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晶界对材料迁移率的影响</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二维材料的大单晶制备</a:t>
            </a:r>
            <a:endParaRPr lang="en-US" altLang="zh-CN" sz="2800" dirty="0">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成核控制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取向控制</a:t>
            </a:r>
            <a:endParaRPr lang="en-US" altLang="zh-CN" sz="2000" dirty="0">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3.</a:t>
            </a:r>
            <a:r>
              <a:rPr lang="zh-CN" altLang="en-US" sz="2800" dirty="0">
                <a:solidFill>
                  <a:schemeClr val="bg1">
                    <a:lumMod val="75000"/>
                  </a:schemeClr>
                </a:solidFill>
                <a:latin typeface="黑体" panose="02010609060101010101" pitchFamily="49" charset="-122"/>
                <a:ea typeface="黑体" panose="02010609060101010101" pitchFamily="49" charset="-122"/>
              </a:rPr>
              <a:t>总结展望</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2" name="灯片编号占位符 1">
            <a:extLst>
              <a:ext uri="{FF2B5EF4-FFF2-40B4-BE49-F238E27FC236}">
                <a16:creationId xmlns:a16="http://schemas.microsoft.com/office/drawing/2014/main" id="{7E583826-8B15-433B-A011-73BD96F85370}"/>
              </a:ext>
            </a:extLst>
          </p:cNvPr>
          <p:cNvSpPr>
            <a:spLocks noGrp="1"/>
          </p:cNvSpPr>
          <p:nvPr>
            <p:ph type="sldNum" sz="quarter" idx="12"/>
          </p:nvPr>
        </p:nvSpPr>
        <p:spPr/>
        <p:txBody>
          <a:bodyPr/>
          <a:lstStyle/>
          <a:p>
            <a:fld id="{169AA335-26E3-49D4-B921-E2394446BE35}" type="slidenum">
              <a:rPr lang="zh-CN" altLang="en-US" smtClean="0"/>
              <a:t>16</a:t>
            </a:fld>
            <a:endParaRPr lang="zh-CN" altLang="en-US"/>
          </a:p>
        </p:txBody>
      </p:sp>
    </p:spTree>
    <p:extLst>
      <p:ext uri="{BB962C8B-B14F-4D97-AF65-F5344CB8AC3E}">
        <p14:creationId xmlns:p14="http://schemas.microsoft.com/office/powerpoint/2010/main" val="2634628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0"/>
          <p:cNvSpPr>
            <a:spLocks noGrp="1"/>
          </p:cNvSpPr>
          <p:nvPr>
            <p:ph idx="1"/>
          </p:nvPr>
        </p:nvSpPr>
        <p:spPr>
          <a:xfrm>
            <a:off x="3179707" y="4556387"/>
            <a:ext cx="5938585" cy="1125408"/>
          </a:xfrm>
        </p:spPr>
        <p:txBody>
          <a:bodyPr vert="horz" lIns="91440" tIns="45720" rIns="91440" bIns="45720" rtlCol="0">
            <a:noAutofit/>
          </a:bodyPr>
          <a:lstStyle/>
          <a:p>
            <a:pPr marL="342900" indent="-342900"/>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Cu</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表面的氧可钝化</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Cu</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表面活性位点，大大降低石墨烯的成核密度。</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预吸附在铜表面的</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可以通过反应促进</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CH</a:t>
            </a:r>
            <a:r>
              <a:rPr lang="en-US" altLang="zh-CN" sz="1600" dirty="0" err="1">
                <a:latin typeface="Times New Roman" panose="02020603050405020304" pitchFamily="18" charset="0"/>
                <a:ea typeface="黑体" panose="02010609060101010101" pitchFamily="49" charset="-122"/>
                <a:cs typeface="Times New Roman" panose="02020603050405020304" pitchFamily="18" charset="0"/>
              </a:rPr>
              <a:t>x</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的裂解，加速石墨烯的生长。</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a:extLst>
              <a:ext uri="{FF2B5EF4-FFF2-40B4-BE49-F238E27FC236}">
                <a16:creationId xmlns:a16="http://schemas.microsoft.com/office/drawing/2014/main" id="{BB6CD5C9-974B-4315-A12D-D2A955DBCE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矩形 6">
            <a:extLst>
              <a:ext uri="{FF2B5EF4-FFF2-40B4-BE49-F238E27FC236}">
                <a16:creationId xmlns:a16="http://schemas.microsoft.com/office/drawing/2014/main" id="{99A7988E-2D03-4CCC-97D8-2772F8CE17EF}"/>
              </a:ext>
            </a:extLst>
          </p:cNvPr>
          <p:cNvSpPr/>
          <p:nvPr/>
        </p:nvSpPr>
        <p:spPr>
          <a:xfrm>
            <a:off x="3315631" y="6313833"/>
            <a:ext cx="8084900" cy="323165"/>
          </a:xfrm>
          <a:prstGeom prst="rect">
            <a:avLst/>
          </a:prstGeom>
        </p:spPr>
        <p:txBody>
          <a:bodyPr wrap="square">
            <a:spAutoFit/>
          </a:bodyPr>
          <a:lstStyle/>
          <a:p>
            <a:r>
              <a:rPr lang="en-US" altLang="zh-CN" sz="1500" dirty="0" err="1">
                <a:latin typeface="Times New Roman" panose="02020603050405020304" pitchFamily="18" charset="0"/>
                <a:cs typeface="Times New Roman" panose="02020603050405020304" pitchFamily="18" charset="0"/>
              </a:rPr>
              <a:t>Yufeng</a:t>
            </a:r>
            <a:r>
              <a:rPr lang="en-US" altLang="zh-CN" sz="1500" dirty="0">
                <a:latin typeface="Times New Roman" panose="02020603050405020304" pitchFamily="18" charset="0"/>
                <a:cs typeface="Times New Roman" panose="02020603050405020304" pitchFamily="18" charset="0"/>
              </a:rPr>
              <a:t> Hao,</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et</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al</a:t>
            </a:r>
            <a:r>
              <a:rPr lang="en-US" altLang="zh-CN" sz="1500" b="1" i="1" dirty="0">
                <a:latin typeface="Times New Roman" panose="02020603050405020304" pitchFamily="18" charset="0"/>
                <a:cs typeface="Times New Roman" panose="02020603050405020304" pitchFamily="18" charset="0"/>
              </a:rPr>
              <a:t>.</a:t>
            </a:r>
            <a:r>
              <a:rPr lang="zh-CN" altLang="en-US" sz="1500" b="1" i="1" dirty="0">
                <a:latin typeface="Times New Roman" panose="02020603050405020304" pitchFamily="18" charset="0"/>
                <a:cs typeface="Times New Roman" panose="02020603050405020304" pitchFamily="18" charset="0"/>
              </a:rPr>
              <a:t> </a:t>
            </a:r>
            <a:r>
              <a:rPr lang="en-US" altLang="zh-CN" sz="1500" b="1" i="1" dirty="0">
                <a:latin typeface="Times New Roman" panose="02020603050405020304" pitchFamily="18" charset="0"/>
                <a:cs typeface="Times New Roman" panose="02020603050405020304" pitchFamily="18" charset="0"/>
              </a:rPr>
              <a:t>Science</a:t>
            </a:r>
            <a:r>
              <a:rPr lang="en-US" altLang="zh-CN" sz="1500" dirty="0">
                <a:latin typeface="Times New Roman" panose="02020603050405020304" pitchFamily="18" charset="0"/>
                <a:cs typeface="Times New Roman" panose="02020603050405020304" pitchFamily="18" charset="0"/>
              </a:rPr>
              <a:t>, 342,6159(2013)</a:t>
            </a:r>
            <a:endParaRPr lang="zh-CN" altLang="en-US" sz="1500" dirty="0"/>
          </a:p>
        </p:txBody>
      </p:sp>
      <p:sp>
        <p:nvSpPr>
          <p:cNvPr id="15" name="文本框 14">
            <a:extLst>
              <a:ext uri="{FF2B5EF4-FFF2-40B4-BE49-F238E27FC236}">
                <a16:creationId xmlns:a16="http://schemas.microsoft.com/office/drawing/2014/main" id="{732AB62F-E15F-4815-BE89-7CC5918DCB59}"/>
              </a:ext>
            </a:extLst>
          </p:cNvPr>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取向控制与快速生长</a:t>
            </a:r>
          </a:p>
        </p:txBody>
      </p:sp>
      <p:sp>
        <p:nvSpPr>
          <p:cNvPr id="16" name="文本框 15">
            <a:extLst>
              <a:ext uri="{FF2B5EF4-FFF2-40B4-BE49-F238E27FC236}">
                <a16:creationId xmlns:a16="http://schemas.microsoft.com/office/drawing/2014/main" id="{C07DBFA4-A0D1-4CB8-9218-CC4283DDEAA4}"/>
              </a:ext>
            </a:extLst>
          </p:cNvPr>
          <p:cNvSpPr txBox="1"/>
          <p:nvPr/>
        </p:nvSpPr>
        <p:spPr>
          <a:xfrm>
            <a:off x="484632" y="972103"/>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氧对</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Cu</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上石墨烯的催化</a:t>
            </a:r>
          </a:p>
        </p:txBody>
      </p:sp>
      <p:sp>
        <p:nvSpPr>
          <p:cNvPr id="8" name="灯片编号占位符 7">
            <a:extLst>
              <a:ext uri="{FF2B5EF4-FFF2-40B4-BE49-F238E27FC236}">
                <a16:creationId xmlns:a16="http://schemas.microsoft.com/office/drawing/2014/main" id="{5E5E9266-2A4E-4625-9F75-E6E4F8A44FA6}"/>
              </a:ext>
            </a:extLst>
          </p:cNvPr>
          <p:cNvSpPr>
            <a:spLocks noGrp="1"/>
          </p:cNvSpPr>
          <p:nvPr>
            <p:ph type="sldNum" sz="quarter" idx="12"/>
          </p:nvPr>
        </p:nvSpPr>
        <p:spPr/>
        <p:txBody>
          <a:bodyPr/>
          <a:lstStyle/>
          <a:p>
            <a:fld id="{44AA6AB8-39B4-4C5C-9643-D7E6BD14058C}" type="slidenum">
              <a:rPr lang="zh-CN" altLang="en-US" smtClean="0"/>
              <a:t>17</a:t>
            </a:fld>
            <a:endParaRPr lang="zh-CN" altLang="en-US"/>
          </a:p>
        </p:txBody>
      </p:sp>
      <p:pic>
        <p:nvPicPr>
          <p:cNvPr id="20" name="图片 19">
            <a:extLst>
              <a:ext uri="{FF2B5EF4-FFF2-40B4-BE49-F238E27FC236}">
                <a16:creationId xmlns:a16="http://schemas.microsoft.com/office/drawing/2014/main" id="{A6A8440D-C5EC-4093-BFBD-3D63982536A1}"/>
              </a:ext>
            </a:extLst>
          </p:cNvPr>
          <p:cNvPicPr>
            <a:picLocks noChangeAspect="1"/>
          </p:cNvPicPr>
          <p:nvPr/>
        </p:nvPicPr>
        <p:blipFill>
          <a:blip r:embed="rId5"/>
          <a:stretch>
            <a:fillRect/>
          </a:stretch>
        </p:blipFill>
        <p:spPr>
          <a:xfrm>
            <a:off x="3179707" y="1708212"/>
            <a:ext cx="5383597" cy="2668392"/>
          </a:xfrm>
          <a:prstGeom prst="rect">
            <a:avLst/>
          </a:prstGeom>
        </p:spPr>
      </p:pic>
      <p:pic>
        <p:nvPicPr>
          <p:cNvPr id="23" name="图片 22">
            <a:extLst>
              <a:ext uri="{FF2B5EF4-FFF2-40B4-BE49-F238E27FC236}">
                <a16:creationId xmlns:a16="http://schemas.microsoft.com/office/drawing/2014/main" id="{79A76BB0-F138-478D-9CA7-5E756B14524F}"/>
              </a:ext>
            </a:extLst>
          </p:cNvPr>
          <p:cNvPicPr>
            <a:picLocks noChangeAspect="1"/>
          </p:cNvPicPr>
          <p:nvPr/>
        </p:nvPicPr>
        <p:blipFill rotWithShape="1">
          <a:blip r:embed="rId6"/>
          <a:srcRect r="50173"/>
          <a:stretch/>
        </p:blipFill>
        <p:spPr>
          <a:xfrm>
            <a:off x="537985" y="1457788"/>
            <a:ext cx="2363312" cy="2444708"/>
          </a:xfrm>
          <a:prstGeom prst="rect">
            <a:avLst/>
          </a:prstGeom>
        </p:spPr>
      </p:pic>
      <p:pic>
        <p:nvPicPr>
          <p:cNvPr id="24" name="图片 23">
            <a:extLst>
              <a:ext uri="{FF2B5EF4-FFF2-40B4-BE49-F238E27FC236}">
                <a16:creationId xmlns:a16="http://schemas.microsoft.com/office/drawing/2014/main" id="{7D431525-8F4B-4B7B-AD1B-82903FBDE8DB}"/>
              </a:ext>
            </a:extLst>
          </p:cNvPr>
          <p:cNvPicPr>
            <a:picLocks noChangeAspect="1"/>
          </p:cNvPicPr>
          <p:nvPr/>
        </p:nvPicPr>
        <p:blipFill rotWithShape="1">
          <a:blip r:embed="rId6"/>
          <a:srcRect l="50174"/>
          <a:stretch/>
        </p:blipFill>
        <p:spPr>
          <a:xfrm>
            <a:off x="579072" y="3869360"/>
            <a:ext cx="2363311" cy="2444708"/>
          </a:xfrm>
          <a:prstGeom prst="rect">
            <a:avLst/>
          </a:prstGeom>
        </p:spPr>
      </p:pic>
      <p:sp>
        <p:nvSpPr>
          <p:cNvPr id="25" name="矩形 24">
            <a:extLst>
              <a:ext uri="{FF2B5EF4-FFF2-40B4-BE49-F238E27FC236}">
                <a16:creationId xmlns:a16="http://schemas.microsoft.com/office/drawing/2014/main" id="{4CC9655B-FC0A-4386-B4E5-9EA47BBAE6E6}"/>
              </a:ext>
            </a:extLst>
          </p:cNvPr>
          <p:cNvSpPr/>
          <p:nvPr/>
        </p:nvSpPr>
        <p:spPr>
          <a:xfrm>
            <a:off x="4001483" y="5849507"/>
            <a:ext cx="4572000" cy="400110"/>
          </a:xfrm>
          <a:prstGeom prst="rect">
            <a:avLst/>
          </a:prstGeom>
        </p:spPr>
        <p:txBody>
          <a:bodyPr>
            <a:spAutoFit/>
          </a:bodyPr>
          <a:lstStyle/>
          <a:p>
            <a:r>
              <a:rPr lang="pt-BR" altLang="zh-CN" sz="2000" dirty="0">
                <a:solidFill>
                  <a:srgbClr val="231F20"/>
                </a:solidFill>
                <a:latin typeface="Times New Roman" panose="02020603050405020304" pitchFamily="18" charset="0"/>
                <a:cs typeface="Times New Roman" panose="02020603050405020304" pitchFamily="18" charset="0"/>
              </a:rPr>
              <a:t>CH</a:t>
            </a:r>
            <a:r>
              <a:rPr lang="pt-BR" altLang="zh-CN" sz="1400" dirty="0">
                <a:solidFill>
                  <a:srgbClr val="231F20"/>
                </a:solidFill>
                <a:latin typeface="Times New Roman" panose="02020603050405020304" pitchFamily="18" charset="0"/>
                <a:cs typeface="Times New Roman" panose="02020603050405020304" pitchFamily="18" charset="0"/>
              </a:rPr>
              <a:t>x </a:t>
            </a:r>
            <a:r>
              <a:rPr lang="pt-BR" altLang="zh-CN" sz="2000" dirty="0">
                <a:solidFill>
                  <a:srgbClr val="231F20"/>
                </a:solidFill>
                <a:latin typeface="Times New Roman" panose="02020603050405020304" pitchFamily="18" charset="0"/>
                <a:cs typeface="Times New Roman" panose="02020603050405020304" pitchFamily="18" charset="0"/>
              </a:rPr>
              <a:t>+ O</a:t>
            </a:r>
            <a:r>
              <a:rPr lang="pt-BR" altLang="zh-CN" sz="1100" dirty="0">
                <a:solidFill>
                  <a:srgbClr val="231F20"/>
                </a:solidFill>
                <a:latin typeface="Times New Roman" panose="02020603050405020304" pitchFamily="18" charset="0"/>
                <a:cs typeface="Times New Roman" panose="02020603050405020304" pitchFamily="18" charset="0"/>
              </a:rPr>
              <a:t>Cu </a:t>
            </a:r>
            <a:r>
              <a:rPr lang="pt-BR" altLang="zh-CN" sz="2000" dirty="0">
                <a:solidFill>
                  <a:srgbClr val="231F20"/>
                </a:solidFill>
                <a:latin typeface="Times New Roman" panose="02020603050405020304" pitchFamily="18" charset="0"/>
                <a:cs typeface="Times New Roman" panose="02020603050405020304" pitchFamily="18" charset="0"/>
              </a:rPr>
              <a:t>→ CH</a:t>
            </a:r>
            <a:r>
              <a:rPr lang="pt-BR" altLang="zh-CN" sz="1400" dirty="0">
                <a:solidFill>
                  <a:srgbClr val="231F20"/>
                </a:solidFill>
                <a:latin typeface="Times New Roman" panose="02020603050405020304" pitchFamily="18" charset="0"/>
                <a:cs typeface="Times New Roman" panose="02020603050405020304" pitchFamily="18" charset="0"/>
              </a:rPr>
              <a:t>x-1</a:t>
            </a:r>
            <a:r>
              <a:rPr lang="pt-BR" altLang="zh-CN" sz="900" dirty="0">
                <a:solidFill>
                  <a:srgbClr val="231F20"/>
                </a:solidFill>
                <a:latin typeface="Times New Roman" panose="02020603050405020304" pitchFamily="18" charset="0"/>
                <a:cs typeface="Times New Roman" panose="02020603050405020304" pitchFamily="18" charset="0"/>
              </a:rPr>
              <a:t> </a:t>
            </a:r>
            <a:r>
              <a:rPr lang="pt-BR" altLang="zh-CN" sz="2000" dirty="0">
                <a:solidFill>
                  <a:srgbClr val="231F20"/>
                </a:solidFill>
                <a:latin typeface="Times New Roman" panose="02020603050405020304" pitchFamily="18" charset="0"/>
                <a:cs typeface="Times New Roman" panose="02020603050405020304" pitchFamily="18" charset="0"/>
              </a:rPr>
              <a:t>+OH (x = 4, 3, 2, 1)</a:t>
            </a:r>
            <a:r>
              <a:rPr lang="pt-BR"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36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AF69325-3D31-4851-9B73-4BA92EB9E6FC}"/>
              </a:ext>
            </a:extLst>
          </p:cNvPr>
          <p:cNvPicPr>
            <a:picLocks noChangeAspect="1"/>
          </p:cNvPicPr>
          <p:nvPr/>
        </p:nvPicPr>
        <p:blipFill rotWithShape="1">
          <a:blip r:embed="rId3"/>
          <a:srcRect l="73249" r="3839"/>
          <a:stretch/>
        </p:blipFill>
        <p:spPr>
          <a:xfrm>
            <a:off x="2495186" y="4653651"/>
            <a:ext cx="1235426" cy="1465917"/>
          </a:xfrm>
          <a:prstGeom prst="rect">
            <a:avLst/>
          </a:prstGeom>
        </p:spPr>
      </p:pic>
      <p:sp>
        <p:nvSpPr>
          <p:cNvPr id="24" name="标题 9">
            <a:extLst>
              <a:ext uri="{FF2B5EF4-FFF2-40B4-BE49-F238E27FC236}">
                <a16:creationId xmlns:a16="http://schemas.microsoft.com/office/drawing/2014/main" id="{47FC6DED-B160-45C2-B455-CD020A0C2619}"/>
              </a:ext>
            </a:extLst>
          </p:cNvPr>
          <p:cNvSpPr txBox="1">
            <a:spLocks/>
          </p:cNvSpPr>
          <p:nvPr/>
        </p:nvSpPr>
        <p:spPr>
          <a:xfrm>
            <a:off x="0" y="91171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zh-CN" altLang="en-US" sz="2400" dirty="0">
                <a:solidFill>
                  <a:schemeClr val="bg1"/>
                </a:solidFill>
              </a:rPr>
            </a:br>
            <a:endParaRPr lang="zh-CN" altLang="en-US" sz="2400" b="1" dirty="0"/>
          </a:p>
        </p:txBody>
      </p:sp>
      <p:pic>
        <p:nvPicPr>
          <p:cNvPr id="11" name="图片 10">
            <a:extLst>
              <a:ext uri="{FF2B5EF4-FFF2-40B4-BE49-F238E27FC236}">
                <a16:creationId xmlns:a16="http://schemas.microsoft.com/office/drawing/2014/main" id="{1D42A89C-DD9E-4176-B8C8-64B9871E98A3}"/>
              </a:ext>
            </a:extLst>
          </p:cNvPr>
          <p:cNvPicPr>
            <a:picLocks noChangeAspect="1"/>
          </p:cNvPicPr>
          <p:nvPr/>
        </p:nvPicPr>
        <p:blipFill rotWithShape="1">
          <a:blip r:embed="rId3"/>
          <a:srcRect r="66982"/>
          <a:stretch/>
        </p:blipFill>
        <p:spPr>
          <a:xfrm>
            <a:off x="997581" y="2438574"/>
            <a:ext cx="2796685" cy="2075718"/>
          </a:xfrm>
          <a:prstGeom prst="rect">
            <a:avLst/>
          </a:prstGeom>
        </p:spPr>
      </p:pic>
      <p:pic>
        <p:nvPicPr>
          <p:cNvPr id="17" name="图片 16">
            <a:extLst>
              <a:ext uri="{FF2B5EF4-FFF2-40B4-BE49-F238E27FC236}">
                <a16:creationId xmlns:a16="http://schemas.microsoft.com/office/drawing/2014/main" id="{7C5B9D53-0661-4C3D-9524-68EC24A500C0}"/>
              </a:ext>
            </a:extLst>
          </p:cNvPr>
          <p:cNvPicPr>
            <a:picLocks noChangeAspect="1"/>
          </p:cNvPicPr>
          <p:nvPr/>
        </p:nvPicPr>
        <p:blipFill rotWithShape="1">
          <a:blip r:embed="rId4"/>
          <a:srcRect r="33276"/>
          <a:stretch/>
        </p:blipFill>
        <p:spPr>
          <a:xfrm>
            <a:off x="3794266" y="2462799"/>
            <a:ext cx="4448641" cy="3485300"/>
          </a:xfrm>
          <a:prstGeom prst="rect">
            <a:avLst/>
          </a:prstGeom>
        </p:spPr>
      </p:pic>
      <p:sp>
        <p:nvSpPr>
          <p:cNvPr id="29" name="文本框 28">
            <a:extLst>
              <a:ext uri="{FF2B5EF4-FFF2-40B4-BE49-F238E27FC236}">
                <a16:creationId xmlns:a16="http://schemas.microsoft.com/office/drawing/2014/main" id="{5959DE1A-1442-43C5-B302-05A292FB3700}"/>
              </a:ext>
            </a:extLst>
          </p:cNvPr>
          <p:cNvSpPr txBox="1"/>
          <p:nvPr/>
        </p:nvSpPr>
        <p:spPr>
          <a:xfrm>
            <a:off x="358167" y="1699020"/>
            <a:ext cx="7528533" cy="424155"/>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rPr>
              <a:t>高质量的</a:t>
            </a:r>
            <a:r>
              <a:rPr lang="en-US" altLang="zh-CN" sz="2000" dirty="0">
                <a:latin typeface="黑体" panose="02010609060101010101" pitchFamily="49" charset="-122"/>
                <a:ea typeface="黑体" panose="02010609060101010101" pitchFamily="49" charset="-122"/>
              </a:rPr>
              <a:t>Cu(111)</a:t>
            </a:r>
            <a:r>
              <a:rPr lang="zh-CN" altLang="en-US" sz="2000" dirty="0">
                <a:latin typeface="黑体" panose="02010609060101010101" pitchFamily="49" charset="-122"/>
                <a:ea typeface="黑体" panose="02010609060101010101" pitchFamily="49" charset="-122"/>
              </a:rPr>
              <a:t>面的制备</a:t>
            </a:r>
          </a:p>
        </p:txBody>
      </p:sp>
      <p:pic>
        <p:nvPicPr>
          <p:cNvPr id="15" name="图片 14">
            <a:extLst>
              <a:ext uri="{FF2B5EF4-FFF2-40B4-BE49-F238E27FC236}">
                <a16:creationId xmlns:a16="http://schemas.microsoft.com/office/drawing/2014/main" id="{6A64F528-A520-4ABB-83D5-E2BAF84714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18" name="矩形 17">
            <a:extLst>
              <a:ext uri="{FF2B5EF4-FFF2-40B4-BE49-F238E27FC236}">
                <a16:creationId xmlns:a16="http://schemas.microsoft.com/office/drawing/2014/main" id="{22AF8B1F-8F2D-4F16-97A2-B74D960EE2B0}"/>
              </a:ext>
            </a:extLst>
          </p:cNvPr>
          <p:cNvSpPr/>
          <p:nvPr/>
        </p:nvSpPr>
        <p:spPr>
          <a:xfrm>
            <a:off x="55005" y="6338804"/>
            <a:ext cx="4730782" cy="323165"/>
          </a:xfrm>
          <a:prstGeom prst="rect">
            <a:avLst/>
          </a:prstGeom>
        </p:spPr>
        <p:txBody>
          <a:bodyPr wrap="none">
            <a:spAutoFit/>
          </a:bodyPr>
          <a:lstStyle/>
          <a:p>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Xiao-</a:t>
            </a:r>
            <a:r>
              <a:rPr lang="en-US" altLang="zh-CN" sz="1500" dirty="0" err="1">
                <a:latin typeface="Times New Roman" panose="02020603050405020304" pitchFamily="18" charset="0"/>
                <a:ea typeface="黑体" panose="02010609060101010101" pitchFamily="49" charset="-122"/>
                <a:cs typeface="Times New Roman" panose="02020603050405020304" pitchFamily="18" charset="0"/>
              </a:rPr>
              <a:t>zhi</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 Xu, et al. </a:t>
            </a:r>
            <a:r>
              <a:rPr lang="en-US" altLang="zh-CN" sz="1500" b="1" i="1" dirty="0">
                <a:latin typeface="Times New Roman" panose="02020603050405020304" pitchFamily="18" charset="0"/>
                <a:ea typeface="黑体" panose="02010609060101010101" pitchFamily="49" charset="-122"/>
                <a:cs typeface="Times New Roman" panose="02020603050405020304" pitchFamily="18" charset="0"/>
              </a:rPr>
              <a:t>Science Bulletin </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62,</a:t>
            </a: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1074-1080 (2017) </a:t>
            </a:r>
            <a:endParaRPr lang="zh-CN" altLang="en-US" sz="1500" dirty="0"/>
          </a:p>
        </p:txBody>
      </p:sp>
      <p:sp>
        <p:nvSpPr>
          <p:cNvPr id="2" name="灯片编号占位符 1">
            <a:extLst>
              <a:ext uri="{FF2B5EF4-FFF2-40B4-BE49-F238E27FC236}">
                <a16:creationId xmlns:a16="http://schemas.microsoft.com/office/drawing/2014/main" id="{00A7BF5D-D2F7-41F6-B8AE-7906F3FEAE4B}"/>
              </a:ext>
            </a:extLst>
          </p:cNvPr>
          <p:cNvSpPr>
            <a:spLocks noGrp="1"/>
          </p:cNvSpPr>
          <p:nvPr>
            <p:ph type="sldNum" sz="quarter" idx="12"/>
          </p:nvPr>
        </p:nvSpPr>
        <p:spPr/>
        <p:txBody>
          <a:bodyPr/>
          <a:lstStyle/>
          <a:p>
            <a:fld id="{44AA6AB8-39B4-4C5C-9643-D7E6BD14058C}" type="slidenum">
              <a:rPr lang="zh-CN" altLang="en-US" smtClean="0"/>
              <a:t>18</a:t>
            </a:fld>
            <a:endParaRPr lang="zh-CN" altLang="en-US"/>
          </a:p>
        </p:txBody>
      </p:sp>
      <p:sp>
        <p:nvSpPr>
          <p:cNvPr id="20" name="文本框 19">
            <a:extLst>
              <a:ext uri="{FF2B5EF4-FFF2-40B4-BE49-F238E27FC236}">
                <a16:creationId xmlns:a16="http://schemas.microsoft.com/office/drawing/2014/main" id="{FD68A473-D31E-4179-9DBF-A6E9268745A9}"/>
              </a:ext>
            </a:extLst>
          </p:cNvPr>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取向控制与快速生长</a:t>
            </a:r>
          </a:p>
        </p:txBody>
      </p:sp>
      <p:sp>
        <p:nvSpPr>
          <p:cNvPr id="22" name="文本框 21">
            <a:extLst>
              <a:ext uri="{FF2B5EF4-FFF2-40B4-BE49-F238E27FC236}">
                <a16:creationId xmlns:a16="http://schemas.microsoft.com/office/drawing/2014/main" id="{3FCCC737-3E3A-440A-949C-25C086BE1B8C}"/>
              </a:ext>
            </a:extLst>
          </p:cNvPr>
          <p:cNvSpPr txBox="1"/>
          <p:nvPr/>
        </p:nvSpPr>
        <p:spPr>
          <a:xfrm>
            <a:off x="484632" y="972103"/>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在</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Cu(111)</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上实现米级单晶石墨烯的超快生长</a:t>
            </a:r>
          </a:p>
        </p:txBody>
      </p:sp>
      <p:pic>
        <p:nvPicPr>
          <p:cNvPr id="23" name="图片 22">
            <a:extLst>
              <a:ext uri="{FF2B5EF4-FFF2-40B4-BE49-F238E27FC236}">
                <a16:creationId xmlns:a16="http://schemas.microsoft.com/office/drawing/2014/main" id="{0493B5D9-9CB2-4D33-8A2C-ABADAFBD0078}"/>
              </a:ext>
            </a:extLst>
          </p:cNvPr>
          <p:cNvPicPr>
            <a:picLocks noChangeAspect="1"/>
          </p:cNvPicPr>
          <p:nvPr/>
        </p:nvPicPr>
        <p:blipFill rotWithShape="1">
          <a:blip r:embed="rId3"/>
          <a:srcRect l="35458" r="39546"/>
          <a:stretch/>
        </p:blipFill>
        <p:spPr>
          <a:xfrm>
            <a:off x="997581" y="4700019"/>
            <a:ext cx="1168314" cy="1373182"/>
          </a:xfrm>
          <a:prstGeom prst="rect">
            <a:avLst/>
          </a:prstGeom>
        </p:spPr>
      </p:pic>
      <p:pic>
        <p:nvPicPr>
          <p:cNvPr id="25" name="图片 24">
            <a:extLst>
              <a:ext uri="{FF2B5EF4-FFF2-40B4-BE49-F238E27FC236}">
                <a16:creationId xmlns:a16="http://schemas.microsoft.com/office/drawing/2014/main" id="{E7D912A7-3581-4E23-BA01-0D1485ED8605}"/>
              </a:ext>
            </a:extLst>
          </p:cNvPr>
          <p:cNvPicPr>
            <a:picLocks noChangeAspect="1"/>
          </p:cNvPicPr>
          <p:nvPr/>
        </p:nvPicPr>
        <p:blipFill rotWithShape="1">
          <a:blip r:embed="rId3"/>
          <a:srcRect l="64739" r="29191"/>
          <a:stretch/>
        </p:blipFill>
        <p:spPr>
          <a:xfrm>
            <a:off x="2130082" y="4501592"/>
            <a:ext cx="420130" cy="1696108"/>
          </a:xfrm>
          <a:prstGeom prst="rect">
            <a:avLst/>
          </a:prstGeom>
        </p:spPr>
      </p:pic>
      <p:sp>
        <p:nvSpPr>
          <p:cNvPr id="3" name="文本框 2">
            <a:extLst>
              <a:ext uri="{FF2B5EF4-FFF2-40B4-BE49-F238E27FC236}">
                <a16:creationId xmlns:a16="http://schemas.microsoft.com/office/drawing/2014/main" id="{C62FC5A6-C64E-4B54-8B58-E4FA169EA212}"/>
              </a:ext>
            </a:extLst>
          </p:cNvPr>
          <p:cNvSpPr txBox="1"/>
          <p:nvPr/>
        </p:nvSpPr>
        <p:spPr>
          <a:xfrm>
            <a:off x="1072628" y="2462799"/>
            <a:ext cx="376088" cy="369332"/>
          </a:xfrm>
          <a:prstGeom prst="rect">
            <a:avLst/>
          </a:prstGeom>
          <a:solidFill>
            <a:schemeClr val="bg1"/>
          </a:solidFill>
        </p:spPr>
        <p:txBody>
          <a:bodyPr wrap="square" rtlCol="0">
            <a:spAutoFit/>
          </a:bodyPr>
          <a:lstStyle/>
          <a:p>
            <a:r>
              <a:rPr lang="en-US" altLang="zh-CN" b="1" dirty="0"/>
              <a:t>(a)</a:t>
            </a:r>
            <a:endParaRPr lang="zh-CN" altLang="en-US" b="1" dirty="0"/>
          </a:p>
        </p:txBody>
      </p:sp>
    </p:spTree>
    <p:extLst>
      <p:ext uri="{BB962C8B-B14F-4D97-AF65-F5344CB8AC3E}">
        <p14:creationId xmlns:p14="http://schemas.microsoft.com/office/powerpoint/2010/main" val="145459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CB2386D-13C0-49E9-B49A-343663FEF26B}"/>
              </a:ext>
            </a:extLst>
          </p:cNvPr>
          <p:cNvSpPr/>
          <p:nvPr/>
        </p:nvSpPr>
        <p:spPr>
          <a:xfrm>
            <a:off x="4358213" y="6242020"/>
            <a:ext cx="4730782" cy="323165"/>
          </a:xfrm>
          <a:prstGeom prst="rect">
            <a:avLst/>
          </a:prstGeom>
        </p:spPr>
        <p:txBody>
          <a:bodyPr wrap="none">
            <a:spAutoFit/>
          </a:bodyPr>
          <a:lstStyle/>
          <a:p>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Xiao-</a:t>
            </a:r>
            <a:r>
              <a:rPr lang="en-US" altLang="zh-CN" sz="1500" dirty="0" err="1">
                <a:latin typeface="Times New Roman" panose="02020603050405020304" pitchFamily="18" charset="0"/>
                <a:ea typeface="黑体" panose="02010609060101010101" pitchFamily="49" charset="-122"/>
                <a:cs typeface="Times New Roman" panose="02020603050405020304" pitchFamily="18" charset="0"/>
              </a:rPr>
              <a:t>zhi</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 Xu, et al. </a:t>
            </a:r>
            <a:r>
              <a:rPr lang="en-US" altLang="zh-CN" sz="1500" b="1" i="1" dirty="0">
                <a:latin typeface="Times New Roman" panose="02020603050405020304" pitchFamily="18" charset="0"/>
                <a:ea typeface="黑体" panose="02010609060101010101" pitchFamily="49" charset="-122"/>
                <a:cs typeface="Times New Roman" panose="02020603050405020304" pitchFamily="18" charset="0"/>
              </a:rPr>
              <a:t>Science Bulletin </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62,</a:t>
            </a: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1074-1080 (2017) </a:t>
            </a:r>
            <a:endParaRPr lang="zh-CN" altLang="en-US" sz="1500" dirty="0"/>
          </a:p>
        </p:txBody>
      </p:sp>
      <p:pic>
        <p:nvPicPr>
          <p:cNvPr id="2" name="图片 1">
            <a:extLst>
              <a:ext uri="{FF2B5EF4-FFF2-40B4-BE49-F238E27FC236}">
                <a16:creationId xmlns:a16="http://schemas.microsoft.com/office/drawing/2014/main" id="{D41A8756-03E6-4FAB-9934-932E7DAC3A8D}"/>
              </a:ext>
            </a:extLst>
          </p:cNvPr>
          <p:cNvPicPr>
            <a:picLocks noChangeAspect="1"/>
          </p:cNvPicPr>
          <p:nvPr/>
        </p:nvPicPr>
        <p:blipFill>
          <a:blip r:embed="rId3"/>
          <a:stretch>
            <a:fillRect/>
          </a:stretch>
        </p:blipFill>
        <p:spPr>
          <a:xfrm>
            <a:off x="220165" y="1951798"/>
            <a:ext cx="8730048" cy="1700776"/>
          </a:xfrm>
          <a:prstGeom prst="rect">
            <a:avLst/>
          </a:prstGeom>
        </p:spPr>
      </p:pic>
      <p:pic>
        <p:nvPicPr>
          <p:cNvPr id="7" name="图片 6">
            <a:extLst>
              <a:ext uri="{FF2B5EF4-FFF2-40B4-BE49-F238E27FC236}">
                <a16:creationId xmlns:a16="http://schemas.microsoft.com/office/drawing/2014/main" id="{693D0AF6-77DD-42E4-B716-EC3EA3DE26B1}"/>
              </a:ext>
            </a:extLst>
          </p:cNvPr>
          <p:cNvPicPr>
            <a:picLocks noChangeAspect="1"/>
          </p:cNvPicPr>
          <p:nvPr/>
        </p:nvPicPr>
        <p:blipFill>
          <a:blip r:embed="rId4"/>
          <a:stretch>
            <a:fillRect/>
          </a:stretch>
        </p:blipFill>
        <p:spPr>
          <a:xfrm>
            <a:off x="300823" y="3766905"/>
            <a:ext cx="3426655" cy="1677446"/>
          </a:xfrm>
          <a:prstGeom prst="rect">
            <a:avLst/>
          </a:prstGeom>
        </p:spPr>
      </p:pic>
      <p:pic>
        <p:nvPicPr>
          <p:cNvPr id="10" name="图片 9">
            <a:extLst>
              <a:ext uri="{FF2B5EF4-FFF2-40B4-BE49-F238E27FC236}">
                <a16:creationId xmlns:a16="http://schemas.microsoft.com/office/drawing/2014/main" id="{695775F6-6427-4B64-AA5E-7B99591B3AE4}"/>
              </a:ext>
            </a:extLst>
          </p:cNvPr>
          <p:cNvPicPr>
            <a:picLocks noChangeAspect="1"/>
          </p:cNvPicPr>
          <p:nvPr/>
        </p:nvPicPr>
        <p:blipFill>
          <a:blip r:embed="rId5"/>
          <a:stretch>
            <a:fillRect/>
          </a:stretch>
        </p:blipFill>
        <p:spPr>
          <a:xfrm>
            <a:off x="5446795" y="3766905"/>
            <a:ext cx="3503418" cy="1677446"/>
          </a:xfrm>
          <a:prstGeom prst="rect">
            <a:avLst/>
          </a:prstGeom>
        </p:spPr>
      </p:pic>
      <p:pic>
        <p:nvPicPr>
          <p:cNvPr id="12" name="图片 11">
            <a:extLst>
              <a:ext uri="{FF2B5EF4-FFF2-40B4-BE49-F238E27FC236}">
                <a16:creationId xmlns:a16="http://schemas.microsoft.com/office/drawing/2014/main" id="{7ECE4C5E-1A3C-43B7-8115-D03BE4D93381}"/>
              </a:ext>
            </a:extLst>
          </p:cNvPr>
          <p:cNvPicPr>
            <a:picLocks noChangeAspect="1"/>
          </p:cNvPicPr>
          <p:nvPr/>
        </p:nvPicPr>
        <p:blipFill>
          <a:blip r:embed="rId6"/>
          <a:stretch>
            <a:fillRect/>
          </a:stretch>
        </p:blipFill>
        <p:spPr>
          <a:xfrm>
            <a:off x="3743138" y="3745063"/>
            <a:ext cx="1703657" cy="1721130"/>
          </a:xfrm>
          <a:prstGeom prst="rect">
            <a:avLst/>
          </a:prstGeom>
        </p:spPr>
      </p:pic>
      <p:pic>
        <p:nvPicPr>
          <p:cNvPr id="26" name="图片 25">
            <a:extLst>
              <a:ext uri="{FF2B5EF4-FFF2-40B4-BE49-F238E27FC236}">
                <a16:creationId xmlns:a16="http://schemas.microsoft.com/office/drawing/2014/main" id="{E6BCA802-CE58-463B-B797-8676B1F7848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11" name="灯片编号占位符 10">
            <a:extLst>
              <a:ext uri="{FF2B5EF4-FFF2-40B4-BE49-F238E27FC236}">
                <a16:creationId xmlns:a16="http://schemas.microsoft.com/office/drawing/2014/main" id="{A17107AD-9815-4739-8EEB-04BC023C8ECA}"/>
              </a:ext>
            </a:extLst>
          </p:cNvPr>
          <p:cNvSpPr>
            <a:spLocks noGrp="1"/>
          </p:cNvSpPr>
          <p:nvPr>
            <p:ph type="sldNum" sz="quarter" idx="12"/>
          </p:nvPr>
        </p:nvSpPr>
        <p:spPr/>
        <p:txBody>
          <a:bodyPr/>
          <a:lstStyle/>
          <a:p>
            <a:fld id="{44AA6AB8-39B4-4C5C-9643-D7E6BD14058C}" type="slidenum">
              <a:rPr lang="zh-CN" altLang="en-US" smtClean="0"/>
              <a:t>19</a:t>
            </a:fld>
            <a:endParaRPr lang="zh-CN" altLang="en-US"/>
          </a:p>
        </p:txBody>
      </p:sp>
      <p:sp>
        <p:nvSpPr>
          <p:cNvPr id="28" name="标题 9">
            <a:extLst>
              <a:ext uri="{FF2B5EF4-FFF2-40B4-BE49-F238E27FC236}">
                <a16:creationId xmlns:a16="http://schemas.microsoft.com/office/drawing/2014/main" id="{E0D042F1-2383-4707-B279-1E89E7F2A137}"/>
              </a:ext>
            </a:extLst>
          </p:cNvPr>
          <p:cNvSpPr txBox="1">
            <a:spLocks/>
          </p:cNvSpPr>
          <p:nvPr/>
        </p:nvSpPr>
        <p:spPr>
          <a:xfrm>
            <a:off x="0" y="91171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zh-CN" altLang="en-US" sz="2400" dirty="0">
                <a:solidFill>
                  <a:schemeClr val="bg1"/>
                </a:solidFill>
              </a:rPr>
            </a:br>
            <a:endParaRPr lang="zh-CN" altLang="en-US" sz="2400" b="1" dirty="0"/>
          </a:p>
        </p:txBody>
      </p:sp>
      <p:sp>
        <p:nvSpPr>
          <p:cNvPr id="29" name="文本框 28">
            <a:extLst>
              <a:ext uri="{FF2B5EF4-FFF2-40B4-BE49-F238E27FC236}">
                <a16:creationId xmlns:a16="http://schemas.microsoft.com/office/drawing/2014/main" id="{578C5326-5737-4BC3-89DF-8383D1FE3DBF}"/>
              </a:ext>
            </a:extLst>
          </p:cNvPr>
          <p:cNvSpPr txBox="1"/>
          <p:nvPr/>
        </p:nvSpPr>
        <p:spPr>
          <a:xfrm>
            <a:off x="484632" y="301752"/>
            <a:ext cx="4833330"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取向控制与快速生长</a:t>
            </a:r>
          </a:p>
        </p:txBody>
      </p:sp>
      <p:sp>
        <p:nvSpPr>
          <p:cNvPr id="32" name="文本框 31">
            <a:extLst>
              <a:ext uri="{FF2B5EF4-FFF2-40B4-BE49-F238E27FC236}">
                <a16:creationId xmlns:a16="http://schemas.microsoft.com/office/drawing/2014/main" id="{96C3BE51-A927-4F9A-B172-A7DB0357F974}"/>
              </a:ext>
            </a:extLst>
          </p:cNvPr>
          <p:cNvSpPr txBox="1"/>
          <p:nvPr/>
        </p:nvSpPr>
        <p:spPr>
          <a:xfrm>
            <a:off x="484632" y="972103"/>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在</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Cu(111)</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上实现米级单晶石墨烯的超快生长</a:t>
            </a:r>
          </a:p>
        </p:txBody>
      </p:sp>
      <p:sp>
        <p:nvSpPr>
          <p:cNvPr id="17" name="矩形 16">
            <a:extLst>
              <a:ext uri="{FF2B5EF4-FFF2-40B4-BE49-F238E27FC236}">
                <a16:creationId xmlns:a16="http://schemas.microsoft.com/office/drawing/2014/main" id="{BA3E37E2-8791-4A54-BAB8-C7F1E3BD2EC4}"/>
              </a:ext>
            </a:extLst>
          </p:cNvPr>
          <p:cNvSpPr/>
          <p:nvPr/>
        </p:nvSpPr>
        <p:spPr>
          <a:xfrm>
            <a:off x="367953" y="1572543"/>
            <a:ext cx="4378122" cy="400110"/>
          </a:xfrm>
          <a:prstGeom prst="rect">
            <a:avLst/>
          </a:prstGeom>
        </p:spPr>
        <p:txBody>
          <a:bodyPr wrap="none">
            <a:spAutoFit/>
          </a:bodyPr>
          <a:lstStyle/>
          <a:p>
            <a:pPr marL="342900" indent="-342900">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rPr>
              <a:t>生长出的石墨烯岛具有一致的取向</a:t>
            </a:r>
            <a:endParaRPr lang="zh-CN" altLang="en-US" sz="2000" dirty="0"/>
          </a:p>
        </p:txBody>
      </p:sp>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0183C5A1-4806-4F14-8B64-289B854BCFEA}"/>
                  </a:ext>
                </a:extLst>
              </p:cNvPr>
              <p:cNvSpPr/>
              <p:nvPr/>
            </p:nvSpPr>
            <p:spPr>
              <a:xfrm>
                <a:off x="4061016" y="3794261"/>
                <a:ext cx="1370119" cy="369332"/>
              </a:xfrm>
              <a:prstGeom prst="rect">
                <a:avLst/>
              </a:prstGeom>
            </p:spPr>
            <p:txBody>
              <a:bodyPr wrap="none">
                <a:spAutoFit/>
              </a:bodyPr>
              <a:lstStyle/>
              <a:p>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𝐻</m:t>
                        </m:r>
                      </m:e>
                      <m:sub>
                        <m:r>
                          <a:rPr lang="en-US" altLang="zh-CN">
                            <a:latin typeface="Cambria Math" panose="02040503050406030204" pitchFamily="18" charset="0"/>
                          </a:rPr>
                          <m:t>2</m:t>
                        </m:r>
                      </m:sub>
                    </m:sSub>
                  </m:oMath>
                </a14:m>
                <a:r>
                  <a:rPr lang="zh-CN" altLang="en-US" dirty="0">
                    <a:latin typeface="黑体" panose="02010609060101010101" pitchFamily="49" charset="-122"/>
                    <a:ea typeface="黑体" panose="02010609060101010101" pitchFamily="49" charset="-122"/>
                  </a:rPr>
                  <a:t>气体刻蚀</a:t>
                </a:r>
                <a:endParaRPr lang="zh-CN" altLang="en-US" dirty="0"/>
              </a:p>
            </p:txBody>
          </p:sp>
        </mc:Choice>
        <mc:Fallback xmlns="">
          <p:sp>
            <p:nvSpPr>
              <p:cNvPr id="19" name="矩形 18">
                <a:extLst>
                  <a:ext uri="{FF2B5EF4-FFF2-40B4-BE49-F238E27FC236}">
                    <a16:creationId xmlns:a16="http://schemas.microsoft.com/office/drawing/2014/main" id="{0183C5A1-4806-4F14-8B64-289B854BCFEA}"/>
                  </a:ext>
                </a:extLst>
              </p:cNvPr>
              <p:cNvSpPr>
                <a:spLocks noRot="1" noChangeAspect="1" noMove="1" noResize="1" noEditPoints="1" noAdjustHandles="1" noChangeArrowheads="1" noChangeShapeType="1" noTextEdit="1"/>
              </p:cNvSpPr>
              <p:nvPr/>
            </p:nvSpPr>
            <p:spPr>
              <a:xfrm>
                <a:off x="4061016" y="3794261"/>
                <a:ext cx="1370119" cy="369332"/>
              </a:xfrm>
              <a:prstGeom prst="rect">
                <a:avLst/>
              </a:prstGeom>
              <a:blipFill>
                <a:blip r:embed="rId9"/>
                <a:stretch>
                  <a:fillRect t="-13115" r="-3111" b="-19672"/>
                </a:stretch>
              </a:blipFill>
            </p:spPr>
            <p:txBody>
              <a:bodyPr/>
              <a:lstStyle/>
              <a:p>
                <a:r>
                  <a:rPr lang="zh-CN" altLang="en-US">
                    <a:noFill/>
                  </a:rPr>
                  <a:t> </a:t>
                </a:r>
              </a:p>
            </p:txBody>
          </p:sp>
        </mc:Fallback>
      </mc:AlternateContent>
      <p:sp>
        <p:nvSpPr>
          <p:cNvPr id="20" name="矩形 19">
            <a:extLst>
              <a:ext uri="{FF2B5EF4-FFF2-40B4-BE49-F238E27FC236}">
                <a16:creationId xmlns:a16="http://schemas.microsoft.com/office/drawing/2014/main" id="{C75D1CD8-1F74-42A0-B67F-7FF79F342D6F}"/>
              </a:ext>
            </a:extLst>
          </p:cNvPr>
          <p:cNvSpPr/>
          <p:nvPr/>
        </p:nvSpPr>
        <p:spPr>
          <a:xfrm>
            <a:off x="8303220" y="3844795"/>
            <a:ext cx="684803" cy="369332"/>
          </a:xfrm>
          <a:prstGeom prst="rect">
            <a:avLst/>
          </a:prstGeom>
        </p:spPr>
        <p:txBody>
          <a:bodyPr wrap="none">
            <a:spAutoFit/>
          </a:bodyPr>
          <a:lstStyle/>
          <a:p>
            <a:r>
              <a:rPr lang="en-US" altLang="zh-CN" b="1" dirty="0">
                <a:latin typeface="Times New Roman" panose="02020603050405020304" pitchFamily="18" charset="0"/>
                <a:ea typeface="黑体" panose="02010609060101010101" pitchFamily="49" charset="-122"/>
                <a:cs typeface="Times New Roman" panose="02020603050405020304" pitchFamily="18" charset="0"/>
              </a:rPr>
              <a:t>STM</a:t>
            </a:r>
            <a:endParaRPr lang="zh-CN" altLang="en-US" b="1"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9DF6FAAC-3552-451E-80BF-26828ECDFBD3}"/>
              </a:ext>
            </a:extLst>
          </p:cNvPr>
          <p:cNvSpPr txBox="1"/>
          <p:nvPr/>
        </p:nvSpPr>
        <p:spPr>
          <a:xfrm>
            <a:off x="193288" y="5515391"/>
            <a:ext cx="8950712" cy="808876"/>
          </a:xfrm>
          <a:prstGeom prst="rect">
            <a:avLst/>
          </a:prstGeom>
          <a:noFill/>
        </p:spPr>
        <p:txBody>
          <a:bodyPr wrap="square" rtlCol="0">
            <a:spAutoFit/>
          </a:bodyPr>
          <a:lstStyle/>
          <a:p>
            <a:pPr>
              <a:lnSpc>
                <a:spcPct val="125000"/>
              </a:lnSpc>
            </a:pPr>
            <a:r>
              <a:rPr lang="zh-CN" altLang="en-US" sz="2000" dirty="0">
                <a:latin typeface="黑体" panose="02010609060101010101" pitchFamily="49" charset="-122"/>
                <a:ea typeface="黑体" panose="02010609060101010101" pitchFamily="49" charset="-122"/>
              </a:rPr>
              <a:t>生长流程：合成米级</a:t>
            </a:r>
            <a:r>
              <a:rPr lang="en-US" altLang="zh-CN" sz="2000" dirty="0">
                <a:latin typeface="黑体" panose="02010609060101010101" pitchFamily="49" charset="-122"/>
                <a:ea typeface="黑体" panose="02010609060101010101" pitchFamily="49" charset="-122"/>
              </a:rPr>
              <a:t>Cu(111)</a:t>
            </a:r>
            <a:r>
              <a:rPr lang="zh-CN" altLang="en-US" sz="2000" dirty="0">
                <a:latin typeface="黑体" panose="02010609060101010101" pitchFamily="49" charset="-122"/>
                <a:ea typeface="黑体" panose="02010609060101010101" pitchFamily="49" charset="-122"/>
              </a:rPr>
              <a:t> 作为衬底→外延石墨烯→石墨烯岛无缝拼接形成单晶薄膜→石墨烯薄膜超快生长</a:t>
            </a: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2E37D6DA-47F2-45B8-A6C1-6645EBAAE18C}"/>
                  </a:ext>
                </a:extLst>
              </p:cNvPr>
              <p:cNvSpPr/>
              <p:nvPr/>
            </p:nvSpPr>
            <p:spPr>
              <a:xfrm>
                <a:off x="4530691" y="1566165"/>
                <a:ext cx="4673523" cy="400110"/>
              </a:xfrm>
              <a:prstGeom prst="rect">
                <a:avLst/>
              </a:prstGeom>
            </p:spPr>
            <p:txBody>
              <a:bodyPr wrap="none">
                <a:spAutoFit/>
              </a:bodyPr>
              <a:lstStyle/>
              <a:p>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相同的</a:t>
                </a:r>
                <a14:m>
                  <m:oMath xmlns:m="http://schemas.openxmlformats.org/officeDocument/2006/math">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𝐶</m:t>
                        </m:r>
                      </m:e>
                      <m:sub>
                        <m:r>
                          <a:rPr lang="en-US" altLang="zh-CN" sz="2000">
                            <a:latin typeface="Cambria Math" panose="02040503050406030204" pitchFamily="18" charset="0"/>
                          </a:rPr>
                          <m:t>3</m:t>
                        </m:r>
                      </m:sub>
                    </m:sSub>
                  </m:oMath>
                </a14:m>
                <a:r>
                  <a:rPr lang="zh-CN" altLang="en-US" sz="2000" dirty="0">
                    <a:latin typeface="黑体" panose="02010609060101010101" pitchFamily="49" charset="-122"/>
                    <a:ea typeface="黑体" panose="02010609060101010101" pitchFamily="49" charset="-122"/>
                  </a:rPr>
                  <a:t>旋转对称性和相近的晶格常数</a:t>
                </a:r>
                <a:endParaRPr lang="zh-CN" altLang="en-US" sz="2000" dirty="0"/>
              </a:p>
            </p:txBody>
          </p:sp>
        </mc:Choice>
        <mc:Fallback xmlns="">
          <p:sp>
            <p:nvSpPr>
              <p:cNvPr id="3" name="矩形 2">
                <a:extLst>
                  <a:ext uri="{FF2B5EF4-FFF2-40B4-BE49-F238E27FC236}">
                    <a16:creationId xmlns:a16="http://schemas.microsoft.com/office/drawing/2014/main" id="{2E37D6DA-47F2-45B8-A6C1-6645EBAAE18C}"/>
                  </a:ext>
                </a:extLst>
              </p:cNvPr>
              <p:cNvSpPr>
                <a:spLocks noRot="1" noChangeAspect="1" noMove="1" noResize="1" noEditPoints="1" noAdjustHandles="1" noChangeArrowheads="1" noChangeShapeType="1" noTextEdit="1"/>
              </p:cNvSpPr>
              <p:nvPr/>
            </p:nvSpPr>
            <p:spPr>
              <a:xfrm>
                <a:off x="4530691" y="1566165"/>
                <a:ext cx="4673523" cy="400110"/>
              </a:xfrm>
              <a:prstGeom prst="rect">
                <a:avLst/>
              </a:prstGeom>
              <a:blipFill>
                <a:blip r:embed="rId10"/>
                <a:stretch>
                  <a:fillRect l="-1304" t="-13636" r="-391" b="-212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78210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目录</a:t>
            </a:r>
          </a:p>
        </p:txBody>
      </p:sp>
      <p:sp>
        <p:nvSpPr>
          <p:cNvPr id="6" name="文本框 5"/>
          <p:cNvSpPr txBox="1"/>
          <p:nvPr/>
        </p:nvSpPr>
        <p:spPr>
          <a:xfrm>
            <a:off x="868680" y="1428228"/>
            <a:ext cx="7278624" cy="3776996"/>
          </a:xfrm>
          <a:prstGeom prst="rect">
            <a:avLst/>
          </a:prstGeom>
          <a:noFill/>
        </p:spPr>
        <p:txBody>
          <a:bodyPr wrap="square" rtlCol="0">
            <a:spAutoFit/>
          </a:bodyPr>
          <a:lstStyle/>
          <a:p>
            <a:pPr>
              <a:lnSpc>
                <a:spcPct val="150000"/>
              </a:lnSpc>
            </a:pPr>
            <a:r>
              <a:rPr lang="en-US" altLang="zh-CN" sz="2800" dirty="0">
                <a:latin typeface="黑体" panose="02010609060101010101" pitchFamily="49" charset="-122"/>
                <a:ea typeface="黑体" panose="02010609060101010101" pitchFamily="49" charset="-122"/>
              </a:rPr>
              <a:t>1.</a:t>
            </a:r>
            <a:r>
              <a:rPr lang="zh-CN" altLang="en-US" sz="2800" dirty="0">
                <a:latin typeface="黑体" panose="02010609060101010101" pitchFamily="49" charset="-122"/>
                <a:ea typeface="黑体" panose="02010609060101010101" pitchFamily="49" charset="-122"/>
              </a:rPr>
              <a:t>背景</a:t>
            </a:r>
            <a:endParaRPr lang="en-US" altLang="zh-CN" sz="2800" dirty="0">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二维材料的兴起</a:t>
            </a:r>
            <a:endParaRPr lang="en-US" altLang="zh-CN" sz="2000" dirty="0">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晶界对材料迁移率的影响</a:t>
            </a:r>
            <a:endParaRPr lang="en-US" altLang="zh-CN" sz="2000" dirty="0">
              <a:latin typeface="黑体" panose="02010609060101010101" pitchFamily="49" charset="-122"/>
              <a:ea typeface="黑体" panose="02010609060101010101" pitchFamily="49" charset="-122"/>
            </a:endParaRP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二维材料的大单晶制备</a:t>
            </a:r>
            <a:endParaRPr lang="en-US" altLang="zh-CN" sz="2800" dirty="0">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成核控制</a:t>
            </a:r>
            <a:endParaRPr lang="en-US" altLang="zh-CN" sz="2000" dirty="0">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取向控制</a:t>
            </a:r>
            <a:endParaRPr lang="en-US" altLang="zh-CN" sz="2000" dirty="0">
              <a:latin typeface="黑体" panose="02010609060101010101" pitchFamily="49" charset="-122"/>
              <a:ea typeface="黑体" panose="02010609060101010101" pitchFamily="49" charset="-122"/>
            </a:endParaRPr>
          </a:p>
          <a:p>
            <a:pPr>
              <a:lnSpc>
                <a:spcPct val="150000"/>
              </a:lnSpc>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总结展望</a:t>
            </a:r>
            <a:endParaRPr lang="en-US" altLang="zh-CN" sz="2800"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2" name="灯片编号占位符 1">
            <a:extLst>
              <a:ext uri="{FF2B5EF4-FFF2-40B4-BE49-F238E27FC236}">
                <a16:creationId xmlns:a16="http://schemas.microsoft.com/office/drawing/2014/main" id="{93D28BEC-F777-48BF-A97F-098664848BB3}"/>
              </a:ext>
            </a:extLst>
          </p:cNvPr>
          <p:cNvSpPr>
            <a:spLocks noGrp="1"/>
          </p:cNvSpPr>
          <p:nvPr>
            <p:ph type="sldNum" sz="quarter" idx="12"/>
          </p:nvPr>
        </p:nvSpPr>
        <p:spPr/>
        <p:txBody>
          <a:bodyPr/>
          <a:lstStyle/>
          <a:p>
            <a:fld id="{169AA335-26E3-49D4-B921-E2394446BE35}" type="slidenum">
              <a:rPr lang="zh-CN" altLang="en-US" smtClean="0"/>
              <a:t>2</a:t>
            </a:fld>
            <a:endParaRPr lang="zh-CN" altLang="en-US"/>
          </a:p>
        </p:txBody>
      </p:sp>
    </p:spTree>
    <p:extLst>
      <p:ext uri="{BB962C8B-B14F-4D97-AF65-F5344CB8AC3E}">
        <p14:creationId xmlns:p14="http://schemas.microsoft.com/office/powerpoint/2010/main" val="1969825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AB6AC93-0C43-4BC3-B204-5D1DB53C75A1}"/>
              </a:ext>
            </a:extLst>
          </p:cNvPr>
          <p:cNvGrpSpPr/>
          <p:nvPr/>
        </p:nvGrpSpPr>
        <p:grpSpPr>
          <a:xfrm>
            <a:off x="1541996" y="1060340"/>
            <a:ext cx="2710273" cy="1729931"/>
            <a:chOff x="-11043" y="1313063"/>
            <a:chExt cx="3198125" cy="1894565"/>
          </a:xfrm>
        </p:grpSpPr>
        <p:pic>
          <p:nvPicPr>
            <p:cNvPr id="12" name="图片 11">
              <a:extLst>
                <a:ext uri="{FF2B5EF4-FFF2-40B4-BE49-F238E27FC236}">
                  <a16:creationId xmlns:a16="http://schemas.microsoft.com/office/drawing/2014/main" id="{83727CE2-85E2-4FB8-9ECA-19C0C86C6DF1}"/>
                </a:ext>
              </a:extLst>
            </p:cNvPr>
            <p:cNvPicPr>
              <a:picLocks noChangeAspect="1"/>
            </p:cNvPicPr>
            <p:nvPr/>
          </p:nvPicPr>
          <p:blipFill rotWithShape="1">
            <a:blip r:embed="rId3"/>
            <a:srcRect l="56256" t="3356"/>
            <a:stretch/>
          </p:blipFill>
          <p:spPr>
            <a:xfrm>
              <a:off x="58708" y="1431814"/>
              <a:ext cx="3128374" cy="1775814"/>
            </a:xfrm>
            <a:prstGeom prst="rect">
              <a:avLst/>
            </a:prstGeom>
          </p:spPr>
        </p:pic>
        <p:sp>
          <p:nvSpPr>
            <p:cNvPr id="16" name="文本框 15">
              <a:extLst>
                <a:ext uri="{FF2B5EF4-FFF2-40B4-BE49-F238E27FC236}">
                  <a16:creationId xmlns:a16="http://schemas.microsoft.com/office/drawing/2014/main" id="{F809F18E-32C5-40A7-9195-6B5CAFB2C778}"/>
                </a:ext>
              </a:extLst>
            </p:cNvPr>
            <p:cNvSpPr txBox="1"/>
            <p:nvPr/>
          </p:nvSpPr>
          <p:spPr>
            <a:xfrm>
              <a:off x="-11043" y="1313063"/>
              <a:ext cx="316266" cy="328640"/>
            </a:xfrm>
            <a:prstGeom prst="rect">
              <a:avLst/>
            </a:prstGeom>
            <a:noFill/>
          </p:spPr>
          <p:txBody>
            <a:bodyPr wrap="none" rtlCol="0">
              <a:spAutoFit/>
            </a:bodyPr>
            <a:lstStyle/>
            <a:p>
              <a:r>
                <a:rPr lang="en-US" altLang="zh-CN" sz="1350" dirty="0"/>
                <a:t>a</a:t>
              </a:r>
              <a:endParaRPr lang="zh-CN" altLang="en-US" sz="1350" dirty="0"/>
            </a:p>
          </p:txBody>
        </p:sp>
      </p:grpSp>
      <p:sp>
        <p:nvSpPr>
          <p:cNvPr id="13" name="矩形 12">
            <a:extLst>
              <a:ext uri="{FF2B5EF4-FFF2-40B4-BE49-F238E27FC236}">
                <a16:creationId xmlns:a16="http://schemas.microsoft.com/office/drawing/2014/main" id="{4CB2386D-13C0-49E9-B49A-343663FEF26B}"/>
              </a:ext>
            </a:extLst>
          </p:cNvPr>
          <p:cNvSpPr/>
          <p:nvPr/>
        </p:nvSpPr>
        <p:spPr>
          <a:xfrm>
            <a:off x="484632" y="6256896"/>
            <a:ext cx="3309304" cy="323165"/>
          </a:xfrm>
          <a:prstGeom prst="rect">
            <a:avLst/>
          </a:prstGeom>
        </p:spPr>
        <p:txBody>
          <a:bodyPr wrap="none">
            <a:spAutoFit/>
          </a:bodyPr>
          <a:lstStyle/>
          <a:p>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Li Wang, et al. </a:t>
            </a:r>
            <a:r>
              <a:rPr lang="en-US" altLang="zh-CN" sz="1500" b="1" i="1" dirty="0">
                <a:latin typeface="Times New Roman" panose="02020603050405020304" pitchFamily="18" charset="0"/>
                <a:ea typeface="黑体" panose="02010609060101010101" pitchFamily="49" charset="-122"/>
                <a:cs typeface="Times New Roman" panose="02020603050405020304" pitchFamily="18" charset="0"/>
              </a:rPr>
              <a:t>Nature </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570,91-95(2019) </a:t>
            </a:r>
            <a:endParaRPr lang="zh-CN" altLang="en-US" sz="1500"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406FB3F7-1BCC-44B2-9802-7C4F20E491A0}"/>
                  </a:ext>
                </a:extLst>
              </p:cNvPr>
              <p:cNvSpPr txBox="1"/>
              <p:nvPr/>
            </p:nvSpPr>
            <p:spPr>
              <a:xfrm>
                <a:off x="368185" y="4902252"/>
                <a:ext cx="8407629" cy="1074763"/>
              </a:xfrm>
              <a:prstGeom prst="rect">
                <a:avLst/>
              </a:prstGeom>
            </p:spPr>
            <p:txBody>
              <a:bodyPr vert="horz" lIns="91440" tIns="45720" rIns="91440" bIns="45720" rtlCol="0">
                <a:noAutofit/>
              </a:bodyPr>
              <a:lstStyle>
                <a:defPPr>
                  <a:defRPr lang="zh-CN"/>
                </a:defPPr>
                <a:lvl1pPr marL="342900" indent="-342900">
                  <a:lnSpc>
                    <a:spcPct val="90000"/>
                  </a:lnSpc>
                  <a:spcBef>
                    <a:spcPts val="1000"/>
                  </a:spcBef>
                  <a:buFont typeface="Arial" panose="020B0604020202020204" pitchFamily="34" charset="0"/>
                  <a:buChar char="•"/>
                  <a:defRPr>
                    <a:latin typeface="Times New Roman" panose="02020603050405020304" pitchFamily="18" charset="0"/>
                    <a:ea typeface="黑体" panose="02010609060101010101" pitchFamily="49" charset="-122"/>
                    <a:cs typeface="Times New Roman" panose="02020603050405020304" pitchFamily="18" charset="0"/>
                  </a:defRPr>
                </a:lvl1pPr>
              </a:lstStyle>
              <a:p>
                <a:pPr marL="0" indent="0">
                  <a:lnSpc>
                    <a:spcPct val="114000"/>
                  </a:lnSpc>
                  <a:spcBef>
                    <a:spcPts val="0"/>
                  </a:spcBef>
                </a:pPr>
                <a:r>
                  <a:rPr lang="en-US" altLang="zh-CN" sz="2000" dirty="0"/>
                  <a:t>Cu</a:t>
                </a:r>
                <a:r>
                  <a:rPr lang="zh-CN" altLang="en-US" sz="2000" dirty="0"/>
                  <a:t> </a:t>
                </a:r>
                <a:r>
                  <a:rPr lang="en-US" altLang="zh-CN" sz="2000" dirty="0"/>
                  <a:t>(110)</a:t>
                </a:r>
                <a:r>
                  <a:rPr lang="zh-CN" altLang="en-US" sz="2000" dirty="0"/>
                  <a:t>邻晶面上的</a:t>
                </a:r>
                <a:r>
                  <a:rPr lang="en-US" altLang="zh-CN" sz="2000" dirty="0"/>
                  <a:t>&lt;211&gt;</a:t>
                </a:r>
                <a:r>
                  <a:rPr lang="zh-CN" altLang="en-US" sz="2000" dirty="0"/>
                  <a:t>台阶具有的</a:t>
                </a:r>
                <a14:m>
                  <m:oMath xmlns:m="http://schemas.openxmlformats.org/officeDocument/2006/math">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𝐶</m:t>
                        </m:r>
                      </m:e>
                      <m:sub>
                        <m:r>
                          <a:rPr lang="en-US" altLang="zh-CN" sz="2000">
                            <a:latin typeface="Cambria Math" panose="02040503050406030204" pitchFamily="18" charset="0"/>
                          </a:rPr>
                          <m:t>1</m:t>
                        </m:r>
                      </m:sub>
                    </m:sSub>
                  </m:oMath>
                </a14:m>
                <a:r>
                  <a:rPr lang="zh-CN" altLang="en-US" sz="2000" dirty="0"/>
                  <a:t>对称性，保证</a:t>
                </a:r>
                <a:r>
                  <a:rPr lang="en-US" altLang="zh-CN" sz="2000" dirty="0" err="1"/>
                  <a:t>hBN</a:t>
                </a:r>
                <a:r>
                  <a:rPr lang="zh-CN" altLang="en-US" sz="2000" dirty="0"/>
                  <a:t>具有单一取向，生长出的</a:t>
                </a:r>
                <a:r>
                  <a:rPr lang="en-US" altLang="zh-CN" sz="2000" dirty="0" err="1"/>
                  <a:t>hBN</a:t>
                </a:r>
                <a:r>
                  <a:rPr lang="zh-CN" altLang="en-US" sz="2000" dirty="0"/>
                  <a:t>能够无缝拼接形成大面积单晶。</a:t>
                </a:r>
                <a:endParaRPr lang="en-US" altLang="zh-CN" sz="2000" dirty="0"/>
              </a:p>
              <a:p>
                <a:pPr marL="0" indent="0">
                  <a:lnSpc>
                    <a:spcPct val="114000"/>
                  </a:lnSpc>
                  <a:spcBef>
                    <a:spcPts val="0"/>
                  </a:spcBef>
                </a:pPr>
                <a14:m>
                  <m:oMath xmlns:m="http://schemas.openxmlformats.org/officeDocument/2006/math">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𝐻</m:t>
                        </m:r>
                      </m:e>
                      <m:sub>
                        <m:r>
                          <a:rPr lang="en-US" altLang="zh-CN" sz="2000">
                            <a:latin typeface="Cambria Math" panose="02040503050406030204" pitchFamily="18" charset="0"/>
                          </a:rPr>
                          <m:t>2</m:t>
                        </m:r>
                      </m:sub>
                    </m:sSub>
                  </m:oMath>
                </a14:m>
                <a:r>
                  <a:rPr lang="zh-CN" altLang="en-US" sz="2000" dirty="0"/>
                  <a:t>气体刻蚀后，</a:t>
                </a:r>
                <a:r>
                  <a:rPr lang="en-US" altLang="zh-CN" sz="2000" dirty="0"/>
                  <a:t>Cu(110)</a:t>
                </a:r>
                <a:r>
                  <a:rPr lang="zh-CN" altLang="en-US" sz="2000" dirty="0"/>
                  <a:t>面上无分界现象，而</a:t>
                </a:r>
                <a:r>
                  <a:rPr lang="en-US" altLang="zh-CN" sz="2000" dirty="0"/>
                  <a:t>Cu(111)</a:t>
                </a:r>
                <a:r>
                  <a:rPr lang="zh-CN" altLang="en-US" sz="2000" dirty="0"/>
                  <a:t>上</a:t>
                </a:r>
                <a:r>
                  <a:rPr lang="en-US" altLang="zh-CN" sz="2000" dirty="0" err="1"/>
                  <a:t>hBN</a:t>
                </a:r>
                <a:r>
                  <a:rPr lang="zh-CN" altLang="en-US" sz="2000" dirty="0"/>
                  <a:t>有明显分界。</a:t>
                </a:r>
              </a:p>
            </p:txBody>
          </p:sp>
        </mc:Choice>
        <mc:Fallback xmlns="">
          <p:sp>
            <p:nvSpPr>
              <p:cNvPr id="14" name="文本框 13">
                <a:extLst>
                  <a:ext uri="{FF2B5EF4-FFF2-40B4-BE49-F238E27FC236}">
                    <a16:creationId xmlns:a16="http://schemas.microsoft.com/office/drawing/2014/main" id="{406FB3F7-1BCC-44B2-9802-7C4F20E491A0}"/>
                  </a:ext>
                </a:extLst>
              </p:cNvPr>
              <p:cNvSpPr txBox="1">
                <a:spLocks noRot="1" noChangeAspect="1" noMove="1" noResize="1" noEditPoints="1" noAdjustHandles="1" noChangeArrowheads="1" noChangeShapeType="1" noTextEdit="1"/>
              </p:cNvSpPr>
              <p:nvPr/>
            </p:nvSpPr>
            <p:spPr>
              <a:xfrm>
                <a:off x="368185" y="4902252"/>
                <a:ext cx="8407629" cy="1074763"/>
              </a:xfrm>
              <a:prstGeom prst="rect">
                <a:avLst/>
              </a:prstGeom>
              <a:blipFill>
                <a:blip r:embed="rId4"/>
                <a:stretch>
                  <a:fillRect l="-725" t="-2841" r="-725" b="-13636"/>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FCAEF6E7-5777-4EC8-8795-6E185950A96F}"/>
              </a:ext>
            </a:extLst>
          </p:cNvPr>
          <p:cNvSpPr/>
          <p:nvPr/>
        </p:nvSpPr>
        <p:spPr>
          <a:xfrm>
            <a:off x="5343716" y="2988787"/>
            <a:ext cx="3774576" cy="1703708"/>
          </a:xfrm>
          <a:prstGeom prst="rect">
            <a:avLst/>
          </a:prstGeom>
        </p:spPr>
        <p:txBody>
          <a:bodyPr vert="horz" lIns="91440" tIns="45720" rIns="91440" bIns="45720" rtlCol="0">
            <a:noAutofit/>
          </a:bodyPr>
          <a:lstStyle/>
          <a:p>
            <a:pPr algn="just">
              <a:lnSpc>
                <a:spcPct val="114000"/>
              </a:lnSpc>
              <a:buFont typeface="Arial" panose="020B0604020202020204" pitchFamily="34" charset="0"/>
              <a:buChar char="•"/>
            </a:pP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69E39889-4D8F-4786-82A8-641605ACB0E2}"/>
              </a:ext>
            </a:extLst>
          </p:cNvPr>
          <p:cNvPicPr>
            <a:picLocks noChangeAspect="1"/>
          </p:cNvPicPr>
          <p:nvPr/>
        </p:nvPicPr>
        <p:blipFill>
          <a:blip r:embed="rId5"/>
          <a:stretch>
            <a:fillRect/>
          </a:stretch>
        </p:blipFill>
        <p:spPr>
          <a:xfrm>
            <a:off x="4119206" y="1191654"/>
            <a:ext cx="3664250" cy="1754914"/>
          </a:xfrm>
          <a:prstGeom prst="rect">
            <a:avLst/>
          </a:prstGeom>
        </p:spPr>
      </p:pic>
      <p:sp>
        <p:nvSpPr>
          <p:cNvPr id="18" name="文本框 17">
            <a:extLst>
              <a:ext uri="{FF2B5EF4-FFF2-40B4-BE49-F238E27FC236}">
                <a16:creationId xmlns:a16="http://schemas.microsoft.com/office/drawing/2014/main" id="{7EB890C0-6F2A-4A19-96E5-58BB8FD2F8C2}"/>
              </a:ext>
            </a:extLst>
          </p:cNvPr>
          <p:cNvSpPr txBox="1"/>
          <p:nvPr/>
        </p:nvSpPr>
        <p:spPr>
          <a:xfrm>
            <a:off x="4134058" y="1222227"/>
            <a:ext cx="258404" cy="300082"/>
          </a:xfrm>
          <a:prstGeom prst="rect">
            <a:avLst/>
          </a:prstGeom>
          <a:noFill/>
        </p:spPr>
        <p:txBody>
          <a:bodyPr wrap="none" rtlCol="0">
            <a:spAutoFit/>
          </a:bodyPr>
          <a:lstStyle/>
          <a:p>
            <a:r>
              <a:rPr lang="en-US" altLang="zh-CN" sz="1350" dirty="0">
                <a:solidFill>
                  <a:schemeClr val="bg1"/>
                </a:solidFill>
              </a:rPr>
              <a:t>c</a:t>
            </a:r>
            <a:endParaRPr lang="zh-CN" altLang="en-US" sz="1350" dirty="0">
              <a:solidFill>
                <a:schemeClr val="bg1"/>
              </a:solidFill>
            </a:endParaRPr>
          </a:p>
        </p:txBody>
      </p:sp>
      <p:sp>
        <p:nvSpPr>
          <p:cNvPr id="19" name="矩形 18">
            <a:extLst>
              <a:ext uri="{FF2B5EF4-FFF2-40B4-BE49-F238E27FC236}">
                <a16:creationId xmlns:a16="http://schemas.microsoft.com/office/drawing/2014/main" id="{6920BEAA-558A-4A4E-9568-F3BEFBE21901}"/>
              </a:ext>
            </a:extLst>
          </p:cNvPr>
          <p:cNvSpPr/>
          <p:nvPr/>
        </p:nvSpPr>
        <p:spPr>
          <a:xfrm>
            <a:off x="6037392" y="1239639"/>
            <a:ext cx="276038" cy="300082"/>
          </a:xfrm>
          <a:prstGeom prst="rect">
            <a:avLst/>
          </a:prstGeom>
        </p:spPr>
        <p:txBody>
          <a:bodyPr wrap="none">
            <a:spAutoFit/>
          </a:bodyPr>
          <a:lstStyle/>
          <a:p>
            <a:r>
              <a:rPr lang="en-US" altLang="zh-CN" sz="1350" dirty="0">
                <a:solidFill>
                  <a:schemeClr val="bg1"/>
                </a:solidFill>
              </a:rPr>
              <a:t>d</a:t>
            </a:r>
          </a:p>
        </p:txBody>
      </p:sp>
      <p:sp>
        <p:nvSpPr>
          <p:cNvPr id="20" name="矩形 19">
            <a:extLst>
              <a:ext uri="{FF2B5EF4-FFF2-40B4-BE49-F238E27FC236}">
                <a16:creationId xmlns:a16="http://schemas.microsoft.com/office/drawing/2014/main" id="{CDAB922E-966B-4BC5-A29F-C4D377776002}"/>
              </a:ext>
            </a:extLst>
          </p:cNvPr>
          <p:cNvSpPr/>
          <p:nvPr/>
        </p:nvSpPr>
        <p:spPr>
          <a:xfrm>
            <a:off x="6037392" y="2098523"/>
            <a:ext cx="271228" cy="300082"/>
          </a:xfrm>
          <a:prstGeom prst="rect">
            <a:avLst/>
          </a:prstGeom>
        </p:spPr>
        <p:txBody>
          <a:bodyPr wrap="none">
            <a:spAutoFit/>
          </a:bodyPr>
          <a:lstStyle/>
          <a:p>
            <a:r>
              <a:rPr lang="en-US" altLang="zh-CN" sz="1350" dirty="0">
                <a:solidFill>
                  <a:schemeClr val="bg1"/>
                </a:solidFill>
              </a:rPr>
              <a:t>e</a:t>
            </a:r>
            <a:endParaRPr lang="zh-CN" altLang="en-US" sz="1350" dirty="0">
              <a:solidFill>
                <a:schemeClr val="bg1"/>
              </a:solidFill>
            </a:endParaRPr>
          </a:p>
        </p:txBody>
      </p:sp>
      <p:grpSp>
        <p:nvGrpSpPr>
          <p:cNvPr id="26" name="组合 25">
            <a:extLst>
              <a:ext uri="{FF2B5EF4-FFF2-40B4-BE49-F238E27FC236}">
                <a16:creationId xmlns:a16="http://schemas.microsoft.com/office/drawing/2014/main" id="{C1867D81-687E-481B-B44C-328CA1B269FB}"/>
              </a:ext>
            </a:extLst>
          </p:cNvPr>
          <p:cNvGrpSpPr/>
          <p:nvPr/>
        </p:nvGrpSpPr>
        <p:grpSpPr>
          <a:xfrm>
            <a:off x="1541996" y="2925402"/>
            <a:ext cx="6329258" cy="1960596"/>
            <a:chOff x="0" y="3659863"/>
            <a:chExt cx="6965374" cy="2271860"/>
          </a:xfrm>
        </p:grpSpPr>
        <p:pic>
          <p:nvPicPr>
            <p:cNvPr id="7" name="图片 6">
              <a:extLst>
                <a:ext uri="{FF2B5EF4-FFF2-40B4-BE49-F238E27FC236}">
                  <a16:creationId xmlns:a16="http://schemas.microsoft.com/office/drawing/2014/main" id="{D1A68709-3157-408B-BD0D-42281606501B}"/>
                </a:ext>
              </a:extLst>
            </p:cNvPr>
            <p:cNvPicPr>
              <a:picLocks noChangeAspect="1"/>
            </p:cNvPicPr>
            <p:nvPr/>
          </p:nvPicPr>
          <p:blipFill>
            <a:blip r:embed="rId6"/>
            <a:stretch>
              <a:fillRect/>
            </a:stretch>
          </p:blipFill>
          <p:spPr>
            <a:xfrm>
              <a:off x="0" y="3659863"/>
              <a:ext cx="6965374" cy="2271860"/>
            </a:xfrm>
            <a:prstGeom prst="rect">
              <a:avLst/>
            </a:prstGeom>
          </p:spPr>
        </p:pic>
        <p:sp>
          <p:nvSpPr>
            <p:cNvPr id="23" name="矩形 22">
              <a:extLst>
                <a:ext uri="{FF2B5EF4-FFF2-40B4-BE49-F238E27FC236}">
                  <a16:creationId xmlns:a16="http://schemas.microsoft.com/office/drawing/2014/main" id="{DEA80F3E-4293-466C-A5EF-E6DF3490344E}"/>
                </a:ext>
              </a:extLst>
            </p:cNvPr>
            <p:cNvSpPr/>
            <p:nvPr/>
          </p:nvSpPr>
          <p:spPr>
            <a:xfrm>
              <a:off x="60993" y="3755299"/>
              <a:ext cx="368051" cy="400109"/>
            </a:xfrm>
            <a:prstGeom prst="rect">
              <a:avLst/>
            </a:prstGeom>
          </p:spPr>
          <p:txBody>
            <a:bodyPr wrap="none">
              <a:spAutoFit/>
            </a:bodyPr>
            <a:lstStyle/>
            <a:p>
              <a:r>
                <a:rPr lang="en-US" altLang="zh-CN" sz="1350" dirty="0"/>
                <a:t>b</a:t>
              </a:r>
              <a:endParaRPr lang="zh-CN" altLang="en-US" sz="1350" dirty="0"/>
            </a:p>
          </p:txBody>
        </p:sp>
      </p:grpSp>
      <p:sp>
        <p:nvSpPr>
          <p:cNvPr id="21" name="文本框 20">
            <a:extLst>
              <a:ext uri="{FF2B5EF4-FFF2-40B4-BE49-F238E27FC236}">
                <a16:creationId xmlns:a16="http://schemas.microsoft.com/office/drawing/2014/main" id="{F913B5E6-F9D0-4E3B-948E-591053E328B9}"/>
              </a:ext>
            </a:extLst>
          </p:cNvPr>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取向控制</a:t>
            </a:r>
          </a:p>
        </p:txBody>
      </p:sp>
      <p:pic>
        <p:nvPicPr>
          <p:cNvPr id="24" name="图片 23">
            <a:extLst>
              <a:ext uri="{FF2B5EF4-FFF2-40B4-BE49-F238E27FC236}">
                <a16:creationId xmlns:a16="http://schemas.microsoft.com/office/drawing/2014/main" id="{B4D4AE58-15EE-4CC1-A129-2103924D80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68B5042B-C375-4F69-9955-48EF2DEF0488}"/>
                  </a:ext>
                </a:extLst>
              </p:cNvPr>
              <p:cNvSpPr txBox="1"/>
              <p:nvPr/>
            </p:nvSpPr>
            <p:spPr>
              <a:xfrm>
                <a:off x="2592419" y="431986"/>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在铜上生长</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100 </a:t>
                </a:r>
                <a14:m>
                  <m:oMath xmlns:m="http://schemas.openxmlformats.org/officeDocument/2006/math">
                    <m:sSup>
                      <m:sSupPr>
                        <m:ctrlPr>
                          <a:rPr lang="en-US" altLang="zh-CN" sz="2400" i="1">
                            <a:latin typeface="Cambria Math" panose="02040503050406030204" pitchFamily="18" charset="0"/>
                          </a:rPr>
                        </m:ctrlPr>
                      </m:sSupPr>
                      <m:e>
                        <m:r>
                          <a:rPr lang="en-US" altLang="zh-CN" sz="2400" b="0" i="1">
                            <a:latin typeface="Cambria Math" panose="02040503050406030204" pitchFamily="18" charset="0"/>
                          </a:rPr>
                          <m:t>𝑐𝑚</m:t>
                        </m:r>
                      </m:e>
                      <m:sup>
                        <m:r>
                          <a:rPr lang="en-US" altLang="zh-CN" sz="2400" b="0" i="1">
                            <a:latin typeface="Cambria Math" panose="02040503050406030204" pitchFamily="18" charset="0"/>
                          </a:rPr>
                          <m:t>2</m:t>
                        </m:r>
                      </m:sup>
                    </m:sSup>
                    <m:r>
                      <a:rPr lang="en-US" altLang="zh-CN" sz="2400" b="0" i="1">
                        <a:latin typeface="Cambria Math" panose="02040503050406030204" pitchFamily="18" charset="0"/>
                      </a:rPr>
                      <m:t> </m:t>
                    </m:r>
                  </m:oMath>
                </a14:m>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单晶六方氮化硼</a:t>
                </a:r>
              </a:p>
            </p:txBody>
          </p:sp>
        </mc:Choice>
        <mc:Fallback xmlns="">
          <p:sp>
            <p:nvSpPr>
              <p:cNvPr id="27" name="文本框 26">
                <a:extLst>
                  <a:ext uri="{FF2B5EF4-FFF2-40B4-BE49-F238E27FC236}">
                    <a16:creationId xmlns:a16="http://schemas.microsoft.com/office/drawing/2014/main" id="{68B5042B-C375-4F69-9955-48EF2DEF0488}"/>
                  </a:ext>
                </a:extLst>
              </p:cNvPr>
              <p:cNvSpPr txBox="1">
                <a:spLocks noRot="1" noChangeAspect="1" noMove="1" noResize="1" noEditPoints="1" noAdjustHandles="1" noChangeArrowheads="1" noChangeShapeType="1" noTextEdit="1"/>
              </p:cNvSpPr>
              <p:nvPr/>
            </p:nvSpPr>
            <p:spPr>
              <a:xfrm>
                <a:off x="2592419" y="431986"/>
                <a:ext cx="6066949" cy="461665"/>
              </a:xfrm>
              <a:prstGeom prst="rect">
                <a:avLst/>
              </a:prstGeom>
              <a:blipFill>
                <a:blip r:embed="rId9"/>
                <a:stretch>
                  <a:fillRect l="-1506" t="-14474" b="-30263"/>
                </a:stretch>
              </a:blipFill>
            </p:spPr>
            <p:txBody>
              <a:bodyPr/>
              <a:lstStyle/>
              <a:p>
                <a:r>
                  <a:rPr lang="zh-CN" altLang="en-US">
                    <a:noFill/>
                  </a:rPr>
                  <a:t> </a:t>
                </a:r>
              </a:p>
            </p:txBody>
          </p:sp>
        </mc:Fallback>
      </mc:AlternateContent>
      <p:sp>
        <p:nvSpPr>
          <p:cNvPr id="28" name="灯片编号占位符 27">
            <a:extLst>
              <a:ext uri="{FF2B5EF4-FFF2-40B4-BE49-F238E27FC236}">
                <a16:creationId xmlns:a16="http://schemas.microsoft.com/office/drawing/2014/main" id="{7CF7742A-8AFD-4DFE-9F30-A27827503D3B}"/>
              </a:ext>
            </a:extLst>
          </p:cNvPr>
          <p:cNvSpPr>
            <a:spLocks noGrp="1"/>
          </p:cNvSpPr>
          <p:nvPr>
            <p:ph type="sldNum" sz="quarter" idx="12"/>
          </p:nvPr>
        </p:nvSpPr>
        <p:spPr/>
        <p:txBody>
          <a:bodyPr/>
          <a:lstStyle/>
          <a:p>
            <a:fld id="{44AA6AB8-39B4-4C5C-9643-D7E6BD14058C}" type="slidenum">
              <a:rPr lang="zh-CN" altLang="en-US" smtClean="0"/>
              <a:t>20</a:t>
            </a:fld>
            <a:endParaRPr lang="zh-CN" altLang="en-US"/>
          </a:p>
        </p:txBody>
      </p:sp>
      <p:sp>
        <p:nvSpPr>
          <p:cNvPr id="2" name="矩形 1">
            <a:extLst>
              <a:ext uri="{FF2B5EF4-FFF2-40B4-BE49-F238E27FC236}">
                <a16:creationId xmlns:a16="http://schemas.microsoft.com/office/drawing/2014/main" id="{14F39DF7-BB0F-41AC-A857-1C38F9C411F2}"/>
              </a:ext>
            </a:extLst>
          </p:cNvPr>
          <p:cNvSpPr/>
          <p:nvPr/>
        </p:nvSpPr>
        <p:spPr>
          <a:xfrm>
            <a:off x="4399687" y="1199393"/>
            <a:ext cx="1511952" cy="369332"/>
          </a:xfrm>
          <a:prstGeom prst="rect">
            <a:avLst/>
          </a:prstGeom>
        </p:spPr>
        <p:txBody>
          <a:bodyPr wrap="none">
            <a:spAutoFit/>
          </a:bodyPr>
          <a:lstStyle/>
          <a:p>
            <a:r>
              <a:rPr lang="zh-CN" altLang="en-US" dirty="0">
                <a:latin typeface="Times New Roman" panose="02020603050405020304" pitchFamily="18" charset="0"/>
                <a:cs typeface="Times New Roman" panose="02020603050405020304" pitchFamily="18" charset="0"/>
              </a:rPr>
              <a:t>SHG mapping</a:t>
            </a:r>
          </a:p>
        </p:txBody>
      </p:sp>
      <p:sp>
        <p:nvSpPr>
          <p:cNvPr id="25" name="矩形 24">
            <a:extLst>
              <a:ext uri="{FF2B5EF4-FFF2-40B4-BE49-F238E27FC236}">
                <a16:creationId xmlns:a16="http://schemas.microsoft.com/office/drawing/2014/main" id="{2007D96C-6F21-410C-8708-6A7B78A96072}"/>
              </a:ext>
            </a:extLst>
          </p:cNvPr>
          <p:cNvSpPr/>
          <p:nvPr/>
        </p:nvSpPr>
        <p:spPr>
          <a:xfrm>
            <a:off x="6594132" y="1199393"/>
            <a:ext cx="1204176"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H</a:t>
            </a:r>
            <a:r>
              <a:rPr lang="en-US" altLang="zh-CN" sz="12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etch</a:t>
            </a:r>
            <a:r>
              <a:rPr lang="zh-CN" altLang="en-US" dirty="0">
                <a:latin typeface="Times New Roman" panose="02020603050405020304" pitchFamily="18" charset="0"/>
                <a:cs typeface="Times New Roman" panose="02020603050405020304" pitchFamily="18" charset="0"/>
              </a:rPr>
              <a:t>ing</a:t>
            </a:r>
          </a:p>
        </p:txBody>
      </p:sp>
    </p:spTree>
    <p:extLst>
      <p:ext uri="{BB962C8B-B14F-4D97-AF65-F5344CB8AC3E}">
        <p14:creationId xmlns:p14="http://schemas.microsoft.com/office/powerpoint/2010/main" val="318253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84B2726-305E-4B36-944C-47263CA8F8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6" name="灯片编号占位符 5">
            <a:extLst>
              <a:ext uri="{FF2B5EF4-FFF2-40B4-BE49-F238E27FC236}">
                <a16:creationId xmlns:a16="http://schemas.microsoft.com/office/drawing/2014/main" id="{C064D0E7-4F19-4584-A0FA-B13B81A39F38}"/>
              </a:ext>
            </a:extLst>
          </p:cNvPr>
          <p:cNvSpPr>
            <a:spLocks noGrp="1"/>
          </p:cNvSpPr>
          <p:nvPr>
            <p:ph type="sldNum" sz="quarter" idx="12"/>
          </p:nvPr>
        </p:nvSpPr>
        <p:spPr/>
        <p:txBody>
          <a:bodyPr/>
          <a:lstStyle/>
          <a:p>
            <a:fld id="{44AA6AB8-39B4-4C5C-9643-D7E6BD14058C}" type="slidenum">
              <a:rPr lang="zh-CN" altLang="en-US" smtClean="0"/>
              <a:t>21</a:t>
            </a:fld>
            <a:endParaRPr lang="zh-CN" altLang="en-US"/>
          </a:p>
        </p:txBody>
      </p:sp>
      <p:sp>
        <p:nvSpPr>
          <p:cNvPr id="17" name="文本框 16">
            <a:extLst>
              <a:ext uri="{FF2B5EF4-FFF2-40B4-BE49-F238E27FC236}">
                <a16:creationId xmlns:a16="http://schemas.microsoft.com/office/drawing/2014/main" id="{C61E022E-4499-4983-A86C-19636491109F}"/>
              </a:ext>
            </a:extLst>
          </p:cNvPr>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取向控制</a:t>
            </a:r>
          </a:p>
        </p:txBody>
      </p:sp>
      <p:sp>
        <p:nvSpPr>
          <p:cNvPr id="18" name="文本框 17">
            <a:extLst>
              <a:ext uri="{FF2B5EF4-FFF2-40B4-BE49-F238E27FC236}">
                <a16:creationId xmlns:a16="http://schemas.microsoft.com/office/drawing/2014/main" id="{01C76CA0-BBFF-495A-A371-6D54C21B4DD3}"/>
              </a:ext>
            </a:extLst>
          </p:cNvPr>
          <p:cNvSpPr txBox="1"/>
          <p:nvPr/>
        </p:nvSpPr>
        <p:spPr>
          <a:xfrm>
            <a:off x="484632" y="976436"/>
            <a:ext cx="6066949" cy="461665"/>
          </a:xfrm>
          <a:prstGeom prst="rect">
            <a:avLst/>
          </a:prstGeom>
          <a:noFill/>
        </p:spPr>
        <p:txBody>
          <a:bodyPr wrap="square" rtlCol="0">
            <a:spAutoFit/>
          </a:bodyPr>
          <a:lstStyle/>
          <a:p>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hBN</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上缺陷控制</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WSe</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成核与取向</a:t>
            </a:r>
          </a:p>
        </p:txBody>
      </p:sp>
      <p:sp>
        <p:nvSpPr>
          <p:cNvPr id="20" name="矩形 19">
            <a:extLst>
              <a:ext uri="{FF2B5EF4-FFF2-40B4-BE49-F238E27FC236}">
                <a16:creationId xmlns:a16="http://schemas.microsoft.com/office/drawing/2014/main" id="{9AFE1574-5109-4403-AF78-3C392A267677}"/>
              </a:ext>
            </a:extLst>
          </p:cNvPr>
          <p:cNvSpPr/>
          <p:nvPr/>
        </p:nvSpPr>
        <p:spPr>
          <a:xfrm>
            <a:off x="6131538" y="3690957"/>
            <a:ext cx="2999170" cy="1537826"/>
          </a:xfrm>
          <a:prstGeom prst="rect">
            <a:avLst/>
          </a:prstGeom>
        </p:spPr>
        <p:txBody>
          <a:bodyPr vert="horz" lIns="91440" tIns="45720" rIns="91440" bIns="45720" rtlCol="0">
            <a:noAutofit/>
          </a:bodyPr>
          <a:lstStyle/>
          <a:p>
            <a:pPr marL="360000">
              <a:lnSpc>
                <a:spcPct val="114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原理：破坏对称性，一种构型更稳定</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60000">
              <a:lnSpc>
                <a:spcPct val="114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调控：缺陷的密度、种类</a:t>
            </a:r>
            <a:endParaRPr lang="it-IT"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60000">
              <a:lnSpc>
                <a:spcPct val="114000"/>
              </a:lnSpc>
              <a:buFont typeface="Arial" panose="020B0604020202020204" pitchFamily="34" charset="0"/>
              <a:buChar cha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95%</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的畴区晶向一致，畴区密度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~0.9μm-2</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F8AF1B58-2DF5-4847-B0A0-B5D934FF12EE}"/>
              </a:ext>
            </a:extLst>
          </p:cNvPr>
          <p:cNvSpPr/>
          <p:nvPr/>
        </p:nvSpPr>
        <p:spPr>
          <a:xfrm>
            <a:off x="139899" y="6304572"/>
            <a:ext cx="3676006" cy="323165"/>
          </a:xfrm>
          <a:prstGeom prst="rect">
            <a:avLst/>
          </a:prstGeom>
        </p:spPr>
        <p:txBody>
          <a:bodyPr wrap="none">
            <a:spAutoFit/>
          </a:bodyPr>
          <a:lstStyle/>
          <a:p>
            <a:r>
              <a:rPr lang="it-IT" altLang="zh-CN" sz="1500" dirty="0">
                <a:solidFill>
                  <a:srgbClr val="000000"/>
                </a:solidFill>
                <a:latin typeface="Times New Roman" panose="02020603050405020304" pitchFamily="18" charset="0"/>
                <a:cs typeface="Times New Roman" panose="02020603050405020304" pitchFamily="18" charset="0"/>
              </a:rPr>
              <a:t>Xiaotian Zhang</a:t>
            </a:r>
            <a:r>
              <a:rPr lang="en-US" altLang="zh-CN" sz="1500" dirty="0">
                <a:solidFill>
                  <a:srgbClr val="000000"/>
                </a:solidFill>
                <a:latin typeface="Times New Roman" panose="02020603050405020304" pitchFamily="18" charset="0"/>
                <a:cs typeface="Times New Roman" panose="02020603050405020304" pitchFamily="18" charset="0"/>
              </a:rPr>
              <a:t>,</a:t>
            </a:r>
            <a:r>
              <a:rPr lang="en-US" altLang="zh-CN" sz="1500" i="1" dirty="0">
                <a:solidFill>
                  <a:srgbClr val="000000"/>
                </a:solidFill>
                <a:latin typeface="Times New Roman" panose="02020603050405020304" pitchFamily="18" charset="0"/>
                <a:cs typeface="Times New Roman" panose="02020603050405020304" pitchFamily="18" charset="0"/>
              </a:rPr>
              <a:t>et al</a:t>
            </a:r>
            <a:r>
              <a:rPr lang="en-US" altLang="zh-CN" sz="1500" dirty="0">
                <a:solidFill>
                  <a:srgbClr val="000000"/>
                </a:solidFill>
                <a:latin typeface="Times New Roman" panose="02020603050405020304" pitchFamily="18" charset="0"/>
                <a:cs typeface="Times New Roman" panose="02020603050405020304" pitchFamily="18" charset="0"/>
              </a:rPr>
              <a:t>.</a:t>
            </a:r>
            <a:r>
              <a:rPr lang="zh-CN" altLang="en-US" sz="1500" dirty="0">
                <a:solidFill>
                  <a:srgbClr val="000000"/>
                </a:solidFill>
                <a:latin typeface="Times New Roman" panose="02020603050405020304" pitchFamily="18" charset="0"/>
                <a:cs typeface="Times New Roman" panose="02020603050405020304" pitchFamily="18" charset="0"/>
              </a:rPr>
              <a:t> </a:t>
            </a:r>
            <a:r>
              <a:rPr lang="it-IT" altLang="zh-CN" sz="1500" b="1" i="1" dirty="0">
                <a:solidFill>
                  <a:srgbClr val="000000"/>
                </a:solidFill>
                <a:latin typeface="Times New Roman" panose="02020603050405020304" pitchFamily="18" charset="0"/>
                <a:cs typeface="Times New Roman" panose="02020603050405020304" pitchFamily="18" charset="0"/>
              </a:rPr>
              <a:t>ACS Nano </a:t>
            </a:r>
            <a:r>
              <a:rPr lang="it-IT" altLang="zh-CN" sz="1500" dirty="0">
                <a:solidFill>
                  <a:srgbClr val="000000"/>
                </a:solidFill>
                <a:latin typeface="Times New Roman" panose="02020603050405020304" pitchFamily="18" charset="0"/>
                <a:cs typeface="Times New Roman" panose="02020603050405020304" pitchFamily="18" charset="0"/>
              </a:rPr>
              <a:t>2019, 13, 3,</a:t>
            </a:r>
            <a:endParaRPr lang="zh-CN" altLang="en-US" sz="1500" dirty="0">
              <a:latin typeface="Times New Roman" panose="02020603050405020304" pitchFamily="18" charset="0"/>
              <a:cs typeface="Times New Roman" panose="02020603050405020304" pitchFamily="18" charset="0"/>
            </a:endParaRPr>
          </a:p>
        </p:txBody>
      </p:sp>
      <p:pic>
        <p:nvPicPr>
          <p:cNvPr id="23" name="Picture 3">
            <a:extLst>
              <a:ext uri="{FF2B5EF4-FFF2-40B4-BE49-F238E27FC236}">
                <a16:creationId xmlns:a16="http://schemas.microsoft.com/office/drawing/2014/main" id="{CE45D2BE-2D75-4230-ABCA-54F89696DF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4" r="28141" b="50334"/>
          <a:stretch/>
        </p:blipFill>
        <p:spPr bwMode="auto">
          <a:xfrm>
            <a:off x="2857803" y="1466454"/>
            <a:ext cx="5294956" cy="216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a:extLst>
              <a:ext uri="{FF2B5EF4-FFF2-40B4-BE49-F238E27FC236}">
                <a16:creationId xmlns:a16="http://schemas.microsoft.com/office/drawing/2014/main" id="{7C839F81-D7C8-40F3-909A-822A7FC183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0031"/>
          <a:stretch/>
        </p:blipFill>
        <p:spPr bwMode="auto">
          <a:xfrm>
            <a:off x="2841126" y="3635685"/>
            <a:ext cx="3676005" cy="233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a:extLst>
              <a:ext uri="{FF2B5EF4-FFF2-40B4-BE49-F238E27FC236}">
                <a16:creationId xmlns:a16="http://schemas.microsoft.com/office/drawing/2014/main" id="{34BBC2AC-25D0-410C-92C9-9BCF6BAAC7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442" r="49764" b="556"/>
          <a:stretch/>
        </p:blipFill>
        <p:spPr bwMode="auto">
          <a:xfrm>
            <a:off x="297103" y="3846010"/>
            <a:ext cx="2560700" cy="215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5">
            <a:extLst>
              <a:ext uri="{FF2B5EF4-FFF2-40B4-BE49-F238E27FC236}">
                <a16:creationId xmlns:a16="http://schemas.microsoft.com/office/drawing/2014/main" id="{3ACC424A-CCDB-4B02-B58D-448863BE514C}"/>
              </a:ext>
            </a:extLst>
          </p:cNvPr>
          <p:cNvPicPr>
            <a:picLocks noChangeAspect="1"/>
          </p:cNvPicPr>
          <p:nvPr/>
        </p:nvPicPr>
        <p:blipFill rotWithShape="1">
          <a:blip r:embed="rId7"/>
          <a:srcRect l="66823" r="26929" b="90916"/>
          <a:stretch/>
        </p:blipFill>
        <p:spPr>
          <a:xfrm>
            <a:off x="3019171" y="1564067"/>
            <a:ext cx="218302" cy="186750"/>
          </a:xfrm>
          <a:prstGeom prst="rect">
            <a:avLst/>
          </a:prstGeom>
        </p:spPr>
      </p:pic>
      <p:sp>
        <p:nvSpPr>
          <p:cNvPr id="4" name="矩形 3">
            <a:extLst>
              <a:ext uri="{FF2B5EF4-FFF2-40B4-BE49-F238E27FC236}">
                <a16:creationId xmlns:a16="http://schemas.microsoft.com/office/drawing/2014/main" id="{0699EE26-C8A0-4FAC-93EF-FF1D19968BED}"/>
              </a:ext>
            </a:extLst>
          </p:cNvPr>
          <p:cNvSpPr/>
          <p:nvPr/>
        </p:nvSpPr>
        <p:spPr>
          <a:xfrm>
            <a:off x="2993771" y="3857331"/>
            <a:ext cx="1167307" cy="307777"/>
          </a:xfrm>
          <a:prstGeom prst="rect">
            <a:avLst/>
          </a:prstGeom>
        </p:spPr>
        <p:txBody>
          <a:bodyPr wrap="none">
            <a:spAutoFit/>
          </a:bodyPr>
          <a:lstStyle/>
          <a:p>
            <a:r>
              <a:rPr lang="zh-CN" altLang="en-US" sz="1400" b="1" dirty="0">
                <a:solidFill>
                  <a:schemeClr val="bg1"/>
                </a:solidFill>
                <a:latin typeface="Times New Roman" panose="02020603050405020304" pitchFamily="18" charset="0"/>
                <a:cs typeface="Times New Roman" panose="02020603050405020304" pitchFamily="18" charset="0"/>
              </a:rPr>
              <a:t>pristine hBN</a:t>
            </a:r>
          </a:p>
        </p:txBody>
      </p:sp>
      <p:sp>
        <p:nvSpPr>
          <p:cNvPr id="5" name="矩形 4">
            <a:extLst>
              <a:ext uri="{FF2B5EF4-FFF2-40B4-BE49-F238E27FC236}">
                <a16:creationId xmlns:a16="http://schemas.microsoft.com/office/drawing/2014/main" id="{6C9489EF-93AA-4A41-98E1-8884FE02693C}"/>
              </a:ext>
            </a:extLst>
          </p:cNvPr>
          <p:cNvSpPr/>
          <p:nvPr/>
        </p:nvSpPr>
        <p:spPr>
          <a:xfrm>
            <a:off x="4109485" y="3811074"/>
            <a:ext cx="1292341" cy="307777"/>
          </a:xfrm>
          <a:prstGeom prst="rect">
            <a:avLst/>
          </a:prstGeom>
        </p:spPr>
        <p:txBody>
          <a:bodyPr wrap="none">
            <a:spAutoFit/>
          </a:bodyPr>
          <a:lstStyle/>
          <a:p>
            <a:r>
              <a:rPr lang="zh-CN" altLang="en-US" sz="1400" b="1" dirty="0">
                <a:solidFill>
                  <a:schemeClr val="bg1"/>
                </a:solidFill>
                <a:latin typeface="Times New Roman" panose="02020603050405020304" pitchFamily="18" charset="0"/>
                <a:cs typeface="Times New Roman" panose="02020603050405020304" pitchFamily="18" charset="0"/>
              </a:rPr>
              <a:t> </a:t>
            </a:r>
            <a:r>
              <a:rPr lang="en-US" altLang="zh-CN" sz="1400" b="1" dirty="0">
                <a:solidFill>
                  <a:schemeClr val="bg1"/>
                </a:solidFill>
                <a:latin typeface="Times New Roman" panose="02020603050405020304" pitchFamily="18" charset="0"/>
                <a:cs typeface="Times New Roman" panose="02020603050405020304" pitchFamily="18" charset="0"/>
              </a:rPr>
              <a:t>1</a:t>
            </a:r>
            <a:r>
              <a:rPr lang="zh-CN" altLang="en-US" sz="1400" b="1" dirty="0">
                <a:solidFill>
                  <a:schemeClr val="bg1"/>
                </a:solidFill>
                <a:latin typeface="Times New Roman" panose="02020603050405020304" pitchFamily="18" charset="0"/>
                <a:cs typeface="Times New Roman" panose="02020603050405020304" pitchFamily="18" charset="0"/>
              </a:rPr>
              <a:t>s He plasma </a:t>
            </a:r>
          </a:p>
        </p:txBody>
      </p:sp>
      <p:sp>
        <p:nvSpPr>
          <p:cNvPr id="19" name="矩形 18">
            <a:extLst>
              <a:ext uri="{FF2B5EF4-FFF2-40B4-BE49-F238E27FC236}">
                <a16:creationId xmlns:a16="http://schemas.microsoft.com/office/drawing/2014/main" id="{2B158210-B6D2-4DEE-9810-B3176661736F}"/>
              </a:ext>
            </a:extLst>
          </p:cNvPr>
          <p:cNvSpPr/>
          <p:nvPr/>
        </p:nvSpPr>
        <p:spPr>
          <a:xfrm>
            <a:off x="5205682" y="3828780"/>
            <a:ext cx="1715818" cy="307777"/>
          </a:xfrm>
          <a:prstGeom prst="rect">
            <a:avLst/>
          </a:prstGeom>
        </p:spPr>
        <p:txBody>
          <a:bodyPr wrap="square">
            <a:spAutoFit/>
          </a:bodyPr>
          <a:lstStyle/>
          <a:p>
            <a:r>
              <a:rPr lang="zh-CN" altLang="en-US" sz="1400" b="1" dirty="0">
                <a:solidFill>
                  <a:schemeClr val="bg1"/>
                </a:solidFill>
                <a:latin typeface="Times New Roman" panose="02020603050405020304" pitchFamily="18" charset="0"/>
                <a:cs typeface="Times New Roman" panose="02020603050405020304" pitchFamily="18" charset="0"/>
              </a:rPr>
              <a:t> </a:t>
            </a:r>
            <a:r>
              <a:rPr lang="en-US" altLang="zh-CN" sz="1400" b="1" dirty="0">
                <a:solidFill>
                  <a:schemeClr val="bg1"/>
                </a:solidFill>
                <a:latin typeface="Times New Roman" panose="02020603050405020304" pitchFamily="18" charset="0"/>
                <a:cs typeface="Times New Roman" panose="02020603050405020304" pitchFamily="18" charset="0"/>
              </a:rPr>
              <a:t>15</a:t>
            </a:r>
            <a:r>
              <a:rPr lang="zh-CN" altLang="en-US" sz="1400" b="1" dirty="0">
                <a:solidFill>
                  <a:schemeClr val="bg1"/>
                </a:solidFill>
                <a:latin typeface="Times New Roman" panose="02020603050405020304" pitchFamily="18" charset="0"/>
                <a:cs typeface="Times New Roman" panose="02020603050405020304" pitchFamily="18" charset="0"/>
              </a:rPr>
              <a:t>s He plasma </a:t>
            </a:r>
          </a:p>
        </p:txBody>
      </p:sp>
      <p:pic>
        <p:nvPicPr>
          <p:cNvPr id="9" name="图片 8">
            <a:extLst>
              <a:ext uri="{FF2B5EF4-FFF2-40B4-BE49-F238E27FC236}">
                <a16:creationId xmlns:a16="http://schemas.microsoft.com/office/drawing/2014/main" id="{BB169595-E538-4EE1-9163-7F7CC6001A0D}"/>
              </a:ext>
            </a:extLst>
          </p:cNvPr>
          <p:cNvPicPr>
            <a:picLocks noChangeAspect="1"/>
          </p:cNvPicPr>
          <p:nvPr/>
        </p:nvPicPr>
        <p:blipFill>
          <a:blip r:embed="rId8"/>
          <a:stretch>
            <a:fillRect/>
          </a:stretch>
        </p:blipFill>
        <p:spPr>
          <a:xfrm>
            <a:off x="514224" y="1564067"/>
            <a:ext cx="2262895" cy="1968818"/>
          </a:xfrm>
          <a:prstGeom prst="rect">
            <a:avLst/>
          </a:prstGeom>
        </p:spPr>
      </p:pic>
    </p:spTree>
    <p:extLst>
      <p:ext uri="{BB962C8B-B14F-4D97-AF65-F5344CB8AC3E}">
        <p14:creationId xmlns:p14="http://schemas.microsoft.com/office/powerpoint/2010/main" val="2182162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目录</a:t>
            </a:r>
          </a:p>
        </p:txBody>
      </p:sp>
      <p:sp>
        <p:nvSpPr>
          <p:cNvPr id="6" name="文本框 5"/>
          <p:cNvSpPr txBox="1"/>
          <p:nvPr/>
        </p:nvSpPr>
        <p:spPr>
          <a:xfrm>
            <a:off x="868680" y="1428228"/>
            <a:ext cx="7278624" cy="3776996"/>
          </a:xfrm>
          <a:prstGeom prst="rect">
            <a:avLst/>
          </a:prstGeom>
          <a:noFill/>
        </p:spPr>
        <p:txBody>
          <a:bodyPr wrap="square" rtlCol="0">
            <a:spAutoFit/>
          </a:bodyPr>
          <a:lstStyle/>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1.</a:t>
            </a:r>
            <a:r>
              <a:rPr lang="zh-CN" altLang="en-US" sz="2800" dirty="0">
                <a:solidFill>
                  <a:schemeClr val="bg1">
                    <a:lumMod val="75000"/>
                  </a:schemeClr>
                </a:solidFill>
                <a:latin typeface="黑体" panose="02010609060101010101" pitchFamily="49" charset="-122"/>
                <a:ea typeface="黑体" panose="02010609060101010101" pitchFamily="49" charset="-122"/>
              </a:rPr>
              <a:t>背景</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二维材料的兴起</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晶界对材料迁移率的影响</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2.</a:t>
            </a:r>
            <a:r>
              <a:rPr lang="zh-CN" altLang="en-US" sz="2800" dirty="0">
                <a:solidFill>
                  <a:schemeClr val="bg1">
                    <a:lumMod val="75000"/>
                  </a:schemeClr>
                </a:solidFill>
                <a:latin typeface="黑体" panose="02010609060101010101" pitchFamily="49" charset="-122"/>
                <a:ea typeface="黑体" panose="02010609060101010101" pitchFamily="49" charset="-122"/>
              </a:rPr>
              <a:t>二维材料的大单晶制备</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成核控制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取向控制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总结展望</a:t>
            </a:r>
            <a:endParaRPr lang="en-US" altLang="zh-CN" sz="2800"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2" name="灯片编号占位符 1">
            <a:extLst>
              <a:ext uri="{FF2B5EF4-FFF2-40B4-BE49-F238E27FC236}">
                <a16:creationId xmlns:a16="http://schemas.microsoft.com/office/drawing/2014/main" id="{E4BC1230-F5B3-450E-A6BA-F366DC5DE150}"/>
              </a:ext>
            </a:extLst>
          </p:cNvPr>
          <p:cNvSpPr>
            <a:spLocks noGrp="1"/>
          </p:cNvSpPr>
          <p:nvPr>
            <p:ph type="sldNum" sz="quarter" idx="12"/>
          </p:nvPr>
        </p:nvSpPr>
        <p:spPr/>
        <p:txBody>
          <a:bodyPr/>
          <a:lstStyle/>
          <a:p>
            <a:fld id="{169AA335-26E3-49D4-B921-E2394446BE35}" type="slidenum">
              <a:rPr lang="zh-CN" altLang="en-US" smtClean="0"/>
              <a:t>22</a:t>
            </a:fld>
            <a:endParaRPr lang="zh-CN" altLang="en-US"/>
          </a:p>
        </p:txBody>
      </p:sp>
    </p:spTree>
    <p:extLst>
      <p:ext uri="{BB962C8B-B14F-4D97-AF65-F5344CB8AC3E}">
        <p14:creationId xmlns:p14="http://schemas.microsoft.com/office/powerpoint/2010/main" val="1929068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总结展望</a:t>
            </a:r>
          </a:p>
        </p:txBody>
      </p:sp>
      <p:sp>
        <p:nvSpPr>
          <p:cNvPr id="6" name="文本框 5"/>
          <p:cNvSpPr txBox="1"/>
          <p:nvPr/>
        </p:nvSpPr>
        <p:spPr>
          <a:xfrm>
            <a:off x="484632" y="1669415"/>
            <a:ext cx="7278624" cy="3519169"/>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成核控制生长</a:t>
            </a: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(cm)</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60000">
              <a:lnSpc>
                <a:spcPct val="150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低成核密度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&amp;</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快速生长</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取向控制生长</a:t>
            </a: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err="1">
                <a:latin typeface="Times New Roman" panose="02020603050405020304" pitchFamily="18" charset="0"/>
                <a:ea typeface="黑体" panose="02010609060101010101" pitchFamily="49" charset="-122"/>
                <a:cs typeface="Times New Roman" panose="02020603050405020304" pitchFamily="18" charset="0"/>
              </a:rPr>
              <a:t>cm~m</a:t>
            </a: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a:t>
            </a:r>
          </a:p>
          <a:p>
            <a:pPr marL="360000">
              <a:lnSpc>
                <a:spcPct val="150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单一取向能量最低</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表面催化、表面动力学研究</a:t>
            </a:r>
            <a:endParaRPr lang="en-US" altLang="zh-CN" sz="28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生长路线图</a:t>
            </a:r>
            <a:endParaRPr lang="en-US" altLang="zh-CN" sz="28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2" name="灯片编号占位符 1">
            <a:extLst>
              <a:ext uri="{FF2B5EF4-FFF2-40B4-BE49-F238E27FC236}">
                <a16:creationId xmlns:a16="http://schemas.microsoft.com/office/drawing/2014/main" id="{65AB3ED6-41FA-4AC2-9152-2F5013D77B75}"/>
              </a:ext>
            </a:extLst>
          </p:cNvPr>
          <p:cNvSpPr>
            <a:spLocks noGrp="1"/>
          </p:cNvSpPr>
          <p:nvPr>
            <p:ph type="sldNum" sz="quarter" idx="12"/>
          </p:nvPr>
        </p:nvSpPr>
        <p:spPr/>
        <p:txBody>
          <a:bodyPr/>
          <a:lstStyle/>
          <a:p>
            <a:fld id="{169AA335-26E3-49D4-B921-E2394446BE35}" type="slidenum">
              <a:rPr lang="zh-CN" altLang="en-US" smtClean="0"/>
              <a:t>23</a:t>
            </a:fld>
            <a:endParaRPr lang="zh-CN" altLang="en-US"/>
          </a:p>
        </p:txBody>
      </p:sp>
      <p:pic>
        <p:nvPicPr>
          <p:cNvPr id="8" name="图片 7">
            <a:extLst>
              <a:ext uri="{FF2B5EF4-FFF2-40B4-BE49-F238E27FC236}">
                <a16:creationId xmlns:a16="http://schemas.microsoft.com/office/drawing/2014/main" id="{AFF6E640-5377-4EF6-B34E-5CBEB5A601D1}"/>
              </a:ext>
            </a:extLst>
          </p:cNvPr>
          <p:cNvPicPr>
            <a:picLocks noChangeAspect="1"/>
          </p:cNvPicPr>
          <p:nvPr/>
        </p:nvPicPr>
        <p:blipFill>
          <a:blip r:embed="rId5"/>
          <a:stretch>
            <a:fillRect/>
          </a:stretch>
        </p:blipFill>
        <p:spPr>
          <a:xfrm>
            <a:off x="5141556" y="2023664"/>
            <a:ext cx="3459241" cy="2006966"/>
          </a:xfrm>
          <a:prstGeom prst="rect">
            <a:avLst/>
          </a:prstGeom>
        </p:spPr>
      </p:pic>
      <p:pic>
        <p:nvPicPr>
          <p:cNvPr id="13" name="图片 12">
            <a:extLst>
              <a:ext uri="{FF2B5EF4-FFF2-40B4-BE49-F238E27FC236}">
                <a16:creationId xmlns:a16="http://schemas.microsoft.com/office/drawing/2014/main" id="{CDAD236A-8A59-4514-B14A-999A57A03567}"/>
              </a:ext>
            </a:extLst>
          </p:cNvPr>
          <p:cNvPicPr>
            <a:picLocks noChangeAspect="1"/>
          </p:cNvPicPr>
          <p:nvPr/>
        </p:nvPicPr>
        <p:blipFill rotWithShape="1">
          <a:blip r:embed="rId6"/>
          <a:srcRect l="39493" r="1"/>
          <a:stretch/>
        </p:blipFill>
        <p:spPr>
          <a:xfrm>
            <a:off x="5288692" y="4395755"/>
            <a:ext cx="3829600" cy="1960596"/>
          </a:xfrm>
          <a:prstGeom prst="rect">
            <a:avLst/>
          </a:prstGeom>
        </p:spPr>
      </p:pic>
      <p:pic>
        <p:nvPicPr>
          <p:cNvPr id="10" name="图片 9">
            <a:extLst>
              <a:ext uri="{FF2B5EF4-FFF2-40B4-BE49-F238E27FC236}">
                <a16:creationId xmlns:a16="http://schemas.microsoft.com/office/drawing/2014/main" id="{07FD13A5-9593-47E1-BCFC-738A52E1837F}"/>
              </a:ext>
            </a:extLst>
          </p:cNvPr>
          <p:cNvPicPr>
            <a:picLocks noChangeAspect="1"/>
          </p:cNvPicPr>
          <p:nvPr/>
        </p:nvPicPr>
        <p:blipFill rotWithShape="1">
          <a:blip r:embed="rId7"/>
          <a:srcRect l="56256" t="3356" r="5038"/>
          <a:stretch/>
        </p:blipFill>
        <p:spPr>
          <a:xfrm>
            <a:off x="7513475" y="4310712"/>
            <a:ext cx="1481247" cy="1065341"/>
          </a:xfrm>
          <a:prstGeom prst="rect">
            <a:avLst/>
          </a:prstGeom>
        </p:spPr>
      </p:pic>
    </p:spTree>
    <p:extLst>
      <p:ext uri="{BB962C8B-B14F-4D97-AF65-F5344CB8AC3E}">
        <p14:creationId xmlns:p14="http://schemas.microsoft.com/office/powerpoint/2010/main" val="518476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55085" y="2137111"/>
            <a:ext cx="7772400" cy="1425131"/>
          </a:xfrm>
        </p:spPr>
        <p:txBody>
          <a:bodyPr>
            <a:normAutofit/>
          </a:bodyPr>
          <a:lstStyle/>
          <a:p>
            <a:r>
              <a:rPr lang="zh-CN" altLang="en-US" sz="6600" b="1" dirty="0">
                <a:latin typeface="黑体" panose="02010609060101010101" pitchFamily="49" charset="-122"/>
                <a:ea typeface="黑体" panose="02010609060101010101" pitchFamily="49" charset="-122"/>
              </a:rPr>
              <a:t>谢谢！</a:t>
            </a:r>
            <a:endParaRPr lang="zh-CN" altLang="en-US" sz="6600" dirty="0">
              <a:latin typeface="黑体" panose="02010609060101010101" pitchFamily="49" charset="-122"/>
              <a:ea typeface="黑体" panose="02010609060101010101" pitchFamily="49" charset="-122"/>
            </a:endParaRPr>
          </a:p>
        </p:txBody>
      </p:sp>
      <p:sp>
        <p:nvSpPr>
          <p:cNvPr id="3" name="副标题 2"/>
          <p:cNvSpPr>
            <a:spLocks noGrp="1"/>
          </p:cNvSpPr>
          <p:nvPr>
            <p:ph type="subTitle" idx="1"/>
          </p:nvPr>
        </p:nvSpPr>
        <p:spPr>
          <a:xfrm>
            <a:off x="1039926" y="5148877"/>
            <a:ext cx="7121236" cy="849428"/>
          </a:xfrm>
        </p:spPr>
        <p:txBody>
          <a:bodyPr>
            <a:normAutofit/>
          </a:bodyPr>
          <a:lstStyle/>
          <a:p>
            <a:r>
              <a:rPr lang="zh-CN" altLang="en-US" sz="1400" dirty="0">
                <a:latin typeface="黑体" panose="02010609060101010101" pitchFamily="49" charset="-122"/>
                <a:ea typeface="黑体" panose="02010609060101010101" pitchFamily="49" charset="-122"/>
              </a:rPr>
              <a:t>表面物理第五组</a:t>
            </a:r>
            <a:endParaRPr lang="en-US" altLang="zh-CN" sz="1400" dirty="0">
              <a:latin typeface="黑体" panose="02010609060101010101" pitchFamily="49" charset="-122"/>
              <a:ea typeface="黑体" panose="02010609060101010101" pitchFamily="49" charset="-122"/>
            </a:endParaRPr>
          </a:p>
          <a:p>
            <a:r>
              <a:rPr lang="zh-CN" altLang="en-US" sz="1400" dirty="0">
                <a:latin typeface="黑体" panose="02010609060101010101" pitchFamily="49" charset="-122"/>
                <a:ea typeface="黑体" panose="02010609060101010101" pitchFamily="49" charset="-122"/>
              </a:rPr>
              <a:t>组员：常静、刘科阳、胡静怡、马骋、陈亦林、季浩然、安子訸</a:t>
            </a:r>
          </a:p>
        </p:txBody>
      </p:sp>
      <p:sp>
        <p:nvSpPr>
          <p:cNvPr id="4" name="矩形 3">
            <a:extLst>
              <a:ext uri="{FF2B5EF4-FFF2-40B4-BE49-F238E27FC236}">
                <a16:creationId xmlns:a16="http://schemas.microsoft.com/office/drawing/2014/main" id="{728D184B-49C9-42D6-B15E-9E3F17111A60}"/>
              </a:ext>
            </a:extLst>
          </p:cNvPr>
          <p:cNvSpPr/>
          <p:nvPr/>
        </p:nvSpPr>
        <p:spPr>
          <a:xfrm>
            <a:off x="3189249" y="4628717"/>
            <a:ext cx="2765501" cy="400110"/>
          </a:xfrm>
          <a:prstGeom prst="rect">
            <a:avLst/>
          </a:prstGeom>
        </p:spPr>
        <p:txBody>
          <a:bodyPr wrap="none">
            <a:spAutoFit/>
          </a:bodyPr>
          <a:lstStyle/>
          <a:p>
            <a:r>
              <a:rPr lang="zh-CN" altLang="en-US" sz="2000" b="1" dirty="0">
                <a:latin typeface="黑体" panose="02010609060101010101" pitchFamily="49" charset="-122"/>
                <a:ea typeface="黑体" panose="02010609060101010101" pitchFamily="49" charset="-122"/>
              </a:rPr>
              <a:t>二维材料的大单晶制备</a:t>
            </a:r>
            <a:endParaRPr lang="zh-CN" altLang="en-US" sz="2000" dirty="0"/>
          </a:p>
        </p:txBody>
      </p:sp>
      <p:sp>
        <p:nvSpPr>
          <p:cNvPr id="5" name="灯片编号占位符 4">
            <a:extLst>
              <a:ext uri="{FF2B5EF4-FFF2-40B4-BE49-F238E27FC236}">
                <a16:creationId xmlns:a16="http://schemas.microsoft.com/office/drawing/2014/main" id="{D781830D-0FA5-4192-9C0D-3AFB3B8973DC}"/>
              </a:ext>
            </a:extLst>
          </p:cNvPr>
          <p:cNvSpPr>
            <a:spLocks noGrp="1"/>
          </p:cNvSpPr>
          <p:nvPr>
            <p:ph type="sldNum" sz="quarter" idx="12"/>
          </p:nvPr>
        </p:nvSpPr>
        <p:spPr/>
        <p:txBody>
          <a:bodyPr/>
          <a:lstStyle/>
          <a:p>
            <a:fld id="{169AA335-26E3-49D4-B921-E2394446BE35}" type="slidenum">
              <a:rPr lang="zh-CN" altLang="en-US" smtClean="0"/>
              <a:t>24</a:t>
            </a:fld>
            <a:endParaRPr lang="zh-CN" altLang="en-US"/>
          </a:p>
        </p:txBody>
      </p:sp>
    </p:spTree>
    <p:extLst>
      <p:ext uri="{BB962C8B-B14F-4D97-AF65-F5344CB8AC3E}">
        <p14:creationId xmlns:p14="http://schemas.microsoft.com/office/powerpoint/2010/main" val="193622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目录</a:t>
            </a:r>
          </a:p>
        </p:txBody>
      </p:sp>
      <p:sp>
        <p:nvSpPr>
          <p:cNvPr id="6" name="文本框 5"/>
          <p:cNvSpPr txBox="1"/>
          <p:nvPr/>
        </p:nvSpPr>
        <p:spPr>
          <a:xfrm>
            <a:off x="868680" y="1428228"/>
            <a:ext cx="7278624" cy="3776996"/>
          </a:xfrm>
          <a:prstGeom prst="rect">
            <a:avLst/>
          </a:prstGeom>
          <a:noFill/>
        </p:spPr>
        <p:txBody>
          <a:bodyPr wrap="square" rtlCol="0">
            <a:spAutoFit/>
          </a:bodyPr>
          <a:lstStyle/>
          <a:p>
            <a:pPr>
              <a:lnSpc>
                <a:spcPct val="150000"/>
              </a:lnSpc>
            </a:pPr>
            <a:r>
              <a:rPr lang="en-US" altLang="zh-CN" sz="2800" dirty="0">
                <a:latin typeface="黑体" panose="02010609060101010101" pitchFamily="49" charset="-122"/>
                <a:ea typeface="黑体" panose="02010609060101010101" pitchFamily="49" charset="-122"/>
              </a:rPr>
              <a:t>1.</a:t>
            </a:r>
            <a:r>
              <a:rPr lang="zh-CN" altLang="en-US" sz="2800" dirty="0">
                <a:latin typeface="黑体" panose="02010609060101010101" pitchFamily="49" charset="-122"/>
                <a:ea typeface="黑体" panose="02010609060101010101" pitchFamily="49" charset="-122"/>
              </a:rPr>
              <a:t>背景</a:t>
            </a:r>
            <a:endParaRPr lang="en-US" altLang="zh-CN" sz="2800" dirty="0">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二维材料的兴起</a:t>
            </a:r>
            <a:endParaRPr lang="en-US" altLang="zh-CN" sz="2000" dirty="0">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晶界对材料迁移率的影响</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2.</a:t>
            </a:r>
            <a:r>
              <a:rPr lang="zh-CN" altLang="en-US" sz="2800" dirty="0">
                <a:solidFill>
                  <a:schemeClr val="bg1">
                    <a:lumMod val="75000"/>
                  </a:schemeClr>
                </a:solidFill>
                <a:latin typeface="黑体" panose="02010609060101010101" pitchFamily="49" charset="-122"/>
                <a:ea typeface="黑体" panose="02010609060101010101" pitchFamily="49" charset="-122"/>
              </a:rPr>
              <a:t>二维材料的大单晶制备</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成核控制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取向控制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3.</a:t>
            </a:r>
            <a:r>
              <a:rPr lang="zh-CN" altLang="en-US" sz="2800" dirty="0">
                <a:solidFill>
                  <a:schemeClr val="bg1">
                    <a:lumMod val="75000"/>
                  </a:schemeClr>
                </a:solidFill>
                <a:latin typeface="黑体" panose="02010609060101010101" pitchFamily="49" charset="-122"/>
                <a:ea typeface="黑体" panose="02010609060101010101" pitchFamily="49" charset="-122"/>
              </a:rPr>
              <a:t>总结展望</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2" name="灯片编号占位符 1">
            <a:extLst>
              <a:ext uri="{FF2B5EF4-FFF2-40B4-BE49-F238E27FC236}">
                <a16:creationId xmlns:a16="http://schemas.microsoft.com/office/drawing/2014/main" id="{16F823F1-A2FF-4512-BD42-1F5B3166F129}"/>
              </a:ext>
            </a:extLst>
          </p:cNvPr>
          <p:cNvSpPr>
            <a:spLocks noGrp="1"/>
          </p:cNvSpPr>
          <p:nvPr>
            <p:ph type="sldNum" sz="quarter" idx="12"/>
          </p:nvPr>
        </p:nvSpPr>
        <p:spPr/>
        <p:txBody>
          <a:bodyPr/>
          <a:lstStyle/>
          <a:p>
            <a:fld id="{169AA335-26E3-49D4-B921-E2394446BE35}" type="slidenum">
              <a:rPr lang="zh-CN" altLang="en-US" smtClean="0"/>
              <a:t>3</a:t>
            </a:fld>
            <a:endParaRPr lang="zh-CN" altLang="en-US"/>
          </a:p>
        </p:txBody>
      </p:sp>
    </p:spTree>
    <p:extLst>
      <p:ext uri="{BB962C8B-B14F-4D97-AF65-F5344CB8AC3E}">
        <p14:creationId xmlns:p14="http://schemas.microsoft.com/office/powerpoint/2010/main" val="3980891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背景</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pic>
        <p:nvPicPr>
          <p:cNvPr id="2" name="图片 1">
            <a:extLst>
              <a:ext uri="{FF2B5EF4-FFF2-40B4-BE49-F238E27FC236}">
                <a16:creationId xmlns:a16="http://schemas.microsoft.com/office/drawing/2014/main" id="{503FBEC2-DF5F-439A-BB2F-9BF4A3CC97BD}"/>
              </a:ext>
            </a:extLst>
          </p:cNvPr>
          <p:cNvPicPr>
            <a:picLocks noChangeAspect="1"/>
          </p:cNvPicPr>
          <p:nvPr/>
        </p:nvPicPr>
        <p:blipFill>
          <a:blip r:embed="rId5"/>
          <a:stretch>
            <a:fillRect/>
          </a:stretch>
        </p:blipFill>
        <p:spPr>
          <a:xfrm>
            <a:off x="4871585" y="1300522"/>
            <a:ext cx="3525058" cy="3131140"/>
          </a:xfrm>
          <a:prstGeom prst="rect">
            <a:avLst/>
          </a:prstGeom>
        </p:spPr>
      </p:pic>
      <p:sp>
        <p:nvSpPr>
          <p:cNvPr id="3" name="矩形 2">
            <a:extLst>
              <a:ext uri="{FF2B5EF4-FFF2-40B4-BE49-F238E27FC236}">
                <a16:creationId xmlns:a16="http://schemas.microsoft.com/office/drawing/2014/main" id="{CCC764CC-2753-4AE8-A236-BB8836604B3D}"/>
              </a:ext>
            </a:extLst>
          </p:cNvPr>
          <p:cNvSpPr/>
          <p:nvPr/>
        </p:nvSpPr>
        <p:spPr>
          <a:xfrm>
            <a:off x="4174356" y="5113161"/>
            <a:ext cx="4763822" cy="1014893"/>
          </a:xfrm>
          <a:prstGeom prst="rect">
            <a:avLst/>
          </a:prstGeom>
        </p:spPr>
        <p:txBody>
          <a:bodyPr wrap="square">
            <a:spAutoFit/>
          </a:bodyPr>
          <a:lstStyle/>
          <a:p>
            <a:pPr algn="just">
              <a:lnSpc>
                <a:spcPct val="114000"/>
              </a:lnSpc>
            </a:pPr>
            <a:r>
              <a:rPr lang="en-US" altLang="zh-CN" dirty="0">
                <a:latin typeface="Times New Roman" panose="02020603050405020304" pitchFamily="18" charset="0"/>
                <a:cs typeface="Times New Roman" panose="02020603050405020304" pitchFamily="18" charset="0"/>
              </a:rPr>
              <a:t>It’s too early to say whether 2D semiconductors will transform transistors. But they are one of the best candidates we have to extend Moore’s law. </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B998565E-3C9B-499E-AEAF-83443EECDD09}"/>
              </a:ext>
            </a:extLst>
          </p:cNvPr>
          <p:cNvSpPr/>
          <p:nvPr/>
        </p:nvSpPr>
        <p:spPr>
          <a:xfrm>
            <a:off x="5255702" y="6183667"/>
            <a:ext cx="3068469" cy="323165"/>
          </a:xfrm>
          <a:prstGeom prst="rect">
            <a:avLst/>
          </a:prstGeom>
        </p:spPr>
        <p:txBody>
          <a:bodyPr wrap="none">
            <a:spAutoFit/>
          </a:bodyPr>
          <a:lstStyle/>
          <a:p>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Li Lain-Jong. </a:t>
            </a:r>
            <a:r>
              <a:rPr lang="en-US" altLang="zh-CN" sz="1500" b="1" i="1" dirty="0">
                <a:latin typeface="Times New Roman" panose="02020603050405020304" pitchFamily="18" charset="0"/>
                <a:ea typeface="黑体" panose="02010609060101010101" pitchFamily="49" charset="-122"/>
                <a:cs typeface="Times New Roman" panose="02020603050405020304" pitchFamily="18" charset="0"/>
              </a:rPr>
              <a:t>Nature</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 567,169(2019)</a:t>
            </a:r>
            <a:endParaRPr lang="zh-CN" altLang="en-US" sz="1500" dirty="0"/>
          </a:p>
        </p:txBody>
      </p:sp>
      <p:pic>
        <p:nvPicPr>
          <p:cNvPr id="9" name="图片 8">
            <a:extLst>
              <a:ext uri="{FF2B5EF4-FFF2-40B4-BE49-F238E27FC236}">
                <a16:creationId xmlns:a16="http://schemas.microsoft.com/office/drawing/2014/main" id="{A5DA9B39-86F9-4573-8FB1-767DB7B678D8}"/>
              </a:ext>
            </a:extLst>
          </p:cNvPr>
          <p:cNvPicPr>
            <a:picLocks noChangeAspect="1"/>
          </p:cNvPicPr>
          <p:nvPr/>
        </p:nvPicPr>
        <p:blipFill>
          <a:blip r:embed="rId6"/>
          <a:srcRect l="4375" r="10951"/>
          <a:stretch>
            <a:fillRect/>
          </a:stretch>
        </p:blipFill>
        <p:spPr>
          <a:xfrm>
            <a:off x="424523" y="1353898"/>
            <a:ext cx="3701874" cy="3192964"/>
          </a:xfrm>
          <a:prstGeom prst="rect">
            <a:avLst/>
          </a:prstGeom>
        </p:spPr>
      </p:pic>
      <p:sp>
        <p:nvSpPr>
          <p:cNvPr id="10" name="矩形 9">
            <a:extLst>
              <a:ext uri="{FF2B5EF4-FFF2-40B4-BE49-F238E27FC236}">
                <a16:creationId xmlns:a16="http://schemas.microsoft.com/office/drawing/2014/main" id="{66EAF2C1-C4D0-4130-977F-DAD515EB537C}"/>
              </a:ext>
            </a:extLst>
          </p:cNvPr>
          <p:cNvSpPr/>
          <p:nvPr/>
        </p:nvSpPr>
        <p:spPr>
          <a:xfrm>
            <a:off x="160651" y="6146584"/>
            <a:ext cx="5255702" cy="323165"/>
          </a:xfrm>
          <a:prstGeom prst="rect">
            <a:avLst/>
          </a:prstGeom>
        </p:spPr>
        <p:txBody>
          <a:bodyPr wrap="square">
            <a:spAutoFit/>
          </a:bodyPr>
          <a:lstStyle/>
          <a:p>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Cao W</a:t>
            </a:r>
            <a:r>
              <a:rPr lang="en-US" altLang="zh-CN" sz="1500" i="1" dirty="0">
                <a:latin typeface="Times New Roman" panose="02020603050405020304" pitchFamily="18" charset="0"/>
                <a:ea typeface="黑体" panose="02010609060101010101" pitchFamily="49" charset="-122"/>
                <a:cs typeface="Times New Roman" panose="02020603050405020304" pitchFamily="18" charset="0"/>
              </a:rPr>
              <a:t>, et al</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500" b="1" i="1" dirty="0">
                <a:latin typeface="Times New Roman" panose="02020603050405020304" pitchFamily="18" charset="0"/>
                <a:ea typeface="黑体" panose="02010609060101010101" pitchFamily="49" charset="-122"/>
                <a:cs typeface="Times New Roman" panose="02020603050405020304" pitchFamily="18" charset="0"/>
              </a:rPr>
              <a:t>IEEE </a:t>
            </a:r>
            <a:r>
              <a:rPr lang="en-US" altLang="zh-CN" sz="1500" b="1" i="1" dirty="0" err="1">
                <a:latin typeface="Times New Roman" panose="02020603050405020304" pitchFamily="18" charset="0"/>
                <a:ea typeface="黑体" panose="02010609060101010101" pitchFamily="49" charset="-122"/>
                <a:cs typeface="Times New Roman" panose="02020603050405020304" pitchFamily="18" charset="0"/>
              </a:rPr>
              <a:t>T.Electron</a:t>
            </a:r>
            <a:r>
              <a:rPr lang="en-US" altLang="zh-CN" sz="1500" b="1" i="1" dirty="0">
                <a:latin typeface="Times New Roman" panose="02020603050405020304" pitchFamily="18" charset="0"/>
                <a:ea typeface="黑体" panose="02010609060101010101" pitchFamily="49" charset="-122"/>
                <a:cs typeface="Times New Roman" panose="02020603050405020304" pitchFamily="18" charset="0"/>
              </a:rPr>
              <a:t> Dev</a:t>
            </a:r>
            <a:r>
              <a:rPr lang="en-US" altLang="zh-CN" sz="1500" dirty="0">
                <a:latin typeface="Times New Roman" panose="02020603050405020304" pitchFamily="18" charset="0"/>
                <a:ea typeface="黑体" panose="02010609060101010101" pitchFamily="49" charset="-122"/>
                <a:cs typeface="Times New Roman" panose="02020603050405020304" pitchFamily="18" charset="0"/>
              </a:rPr>
              <a:t>, 62,11(2015)</a:t>
            </a:r>
            <a:endParaRPr lang="zh-CN" altLang="en-US" sz="1500" dirty="0"/>
          </a:p>
        </p:txBody>
      </p:sp>
      <p:sp>
        <p:nvSpPr>
          <p:cNvPr id="11" name="矩形 10">
            <a:extLst>
              <a:ext uri="{FF2B5EF4-FFF2-40B4-BE49-F238E27FC236}">
                <a16:creationId xmlns:a16="http://schemas.microsoft.com/office/drawing/2014/main" id="{F2419E75-00FA-41DF-A3FB-A9B92A4C3249}"/>
              </a:ext>
            </a:extLst>
          </p:cNvPr>
          <p:cNvSpPr/>
          <p:nvPr/>
        </p:nvSpPr>
        <p:spPr>
          <a:xfrm>
            <a:off x="263334" y="4761805"/>
            <a:ext cx="3701874" cy="1119922"/>
          </a:xfrm>
          <a:prstGeom prst="rect">
            <a:avLst/>
          </a:prstGeom>
        </p:spPr>
        <p:txBody>
          <a:bodyPr wrap="square">
            <a:spAutoFit/>
          </a:bodyPr>
          <a:lstStyle/>
          <a:p>
            <a:pPr>
              <a:lnSpc>
                <a:spcPct val="114000"/>
              </a:lnSpc>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5nm</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节点：沟道长、宽等比缩小。</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14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体硅：表面粗糙、悬挂键丰富</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14000"/>
              </a:lnSpc>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2D</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材料：表面平整、无悬挂键</a:t>
            </a:r>
            <a:endParaRPr lang="zh-CN" altLang="en-US" sz="2000" dirty="0"/>
          </a:p>
        </p:txBody>
      </p:sp>
      <p:sp>
        <p:nvSpPr>
          <p:cNvPr id="6" name="灯片编号占位符 5">
            <a:extLst>
              <a:ext uri="{FF2B5EF4-FFF2-40B4-BE49-F238E27FC236}">
                <a16:creationId xmlns:a16="http://schemas.microsoft.com/office/drawing/2014/main" id="{BF051B6C-894D-4B8E-BE28-F4BE502A9569}"/>
              </a:ext>
            </a:extLst>
          </p:cNvPr>
          <p:cNvSpPr>
            <a:spLocks noGrp="1"/>
          </p:cNvSpPr>
          <p:nvPr>
            <p:ph type="sldNum" sz="quarter" idx="12"/>
          </p:nvPr>
        </p:nvSpPr>
        <p:spPr/>
        <p:txBody>
          <a:bodyPr/>
          <a:lstStyle/>
          <a:p>
            <a:fld id="{169AA335-26E3-49D4-B921-E2394446BE35}" type="slidenum">
              <a:rPr lang="zh-CN" altLang="en-US" smtClean="0"/>
              <a:t>4</a:t>
            </a:fld>
            <a:endParaRPr lang="zh-CN" altLang="en-US" dirty="0"/>
          </a:p>
        </p:txBody>
      </p:sp>
      <p:sp>
        <p:nvSpPr>
          <p:cNvPr id="12" name="矩形 11">
            <a:extLst>
              <a:ext uri="{FF2B5EF4-FFF2-40B4-BE49-F238E27FC236}">
                <a16:creationId xmlns:a16="http://schemas.microsoft.com/office/drawing/2014/main" id="{CC15431C-8985-4BAE-9423-DB321EE8F718}"/>
              </a:ext>
            </a:extLst>
          </p:cNvPr>
          <p:cNvSpPr/>
          <p:nvPr/>
        </p:nvSpPr>
        <p:spPr>
          <a:xfrm>
            <a:off x="4824015" y="4377277"/>
            <a:ext cx="4020907" cy="769057"/>
          </a:xfrm>
          <a:prstGeom prst="rect">
            <a:avLst/>
          </a:prstGeom>
        </p:spPr>
        <p:txBody>
          <a:bodyPr wrap="square">
            <a:spAutoFit/>
          </a:bodyPr>
          <a:lstStyle/>
          <a:p>
            <a:pPr>
              <a:lnSpc>
                <a:spcPct val="114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挑战：准确预测性能，生长和测试，评估性能。</a:t>
            </a:r>
          </a:p>
        </p:txBody>
      </p:sp>
      <p:sp>
        <p:nvSpPr>
          <p:cNvPr id="13" name="文本框 12">
            <a:extLst>
              <a:ext uri="{FF2B5EF4-FFF2-40B4-BE49-F238E27FC236}">
                <a16:creationId xmlns:a16="http://schemas.microsoft.com/office/drawing/2014/main" id="{D484C5DE-8A3A-4799-8C06-BB6CE0A6FBF0}"/>
              </a:ext>
            </a:extLst>
          </p:cNvPr>
          <p:cNvSpPr txBox="1"/>
          <p:nvPr/>
        </p:nvSpPr>
        <p:spPr>
          <a:xfrm>
            <a:off x="1790540" y="428480"/>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二维材料的兴起</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8969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目录</a:t>
            </a:r>
          </a:p>
        </p:txBody>
      </p:sp>
      <p:sp>
        <p:nvSpPr>
          <p:cNvPr id="6" name="文本框 5"/>
          <p:cNvSpPr txBox="1"/>
          <p:nvPr/>
        </p:nvSpPr>
        <p:spPr>
          <a:xfrm>
            <a:off x="868680" y="1428228"/>
            <a:ext cx="7278624" cy="3776996"/>
          </a:xfrm>
          <a:prstGeom prst="rect">
            <a:avLst/>
          </a:prstGeom>
          <a:noFill/>
        </p:spPr>
        <p:txBody>
          <a:bodyPr wrap="square" rtlCol="0">
            <a:spAutoFit/>
          </a:bodyPr>
          <a:lstStyle/>
          <a:p>
            <a:pPr>
              <a:lnSpc>
                <a:spcPct val="150000"/>
              </a:lnSpc>
            </a:pPr>
            <a:r>
              <a:rPr lang="en-US" altLang="zh-CN" sz="2800" dirty="0">
                <a:latin typeface="黑体" panose="02010609060101010101" pitchFamily="49" charset="-122"/>
                <a:ea typeface="黑体" panose="02010609060101010101" pitchFamily="49" charset="-122"/>
              </a:rPr>
              <a:t>1.</a:t>
            </a:r>
            <a:r>
              <a:rPr lang="zh-CN" altLang="en-US" sz="2800" dirty="0">
                <a:latin typeface="黑体" panose="02010609060101010101" pitchFamily="49" charset="-122"/>
                <a:ea typeface="黑体" panose="02010609060101010101" pitchFamily="49" charset="-122"/>
              </a:rPr>
              <a:t>背景</a:t>
            </a:r>
            <a:endParaRPr lang="en-US" altLang="zh-CN" sz="2800" dirty="0">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二维材料的兴起</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晶界对材料迁移率的影响</a:t>
            </a:r>
            <a:endParaRPr lang="en-US" altLang="zh-CN" sz="2000" dirty="0">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2.</a:t>
            </a:r>
            <a:r>
              <a:rPr lang="zh-CN" altLang="en-US" sz="2800" dirty="0">
                <a:solidFill>
                  <a:schemeClr val="bg1">
                    <a:lumMod val="75000"/>
                  </a:schemeClr>
                </a:solidFill>
                <a:latin typeface="黑体" panose="02010609060101010101" pitchFamily="49" charset="-122"/>
                <a:ea typeface="黑体" panose="02010609060101010101" pitchFamily="49" charset="-122"/>
              </a:rPr>
              <a:t>二维材料的大单晶制备</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成核控制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取向控制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3.</a:t>
            </a:r>
            <a:r>
              <a:rPr lang="zh-CN" altLang="en-US" sz="2800" dirty="0">
                <a:solidFill>
                  <a:schemeClr val="bg1">
                    <a:lumMod val="75000"/>
                  </a:schemeClr>
                </a:solidFill>
                <a:latin typeface="黑体" panose="02010609060101010101" pitchFamily="49" charset="-122"/>
                <a:ea typeface="黑体" panose="02010609060101010101" pitchFamily="49" charset="-122"/>
              </a:rPr>
              <a:t>总结展望</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2" name="灯片编号占位符 1">
            <a:extLst>
              <a:ext uri="{FF2B5EF4-FFF2-40B4-BE49-F238E27FC236}">
                <a16:creationId xmlns:a16="http://schemas.microsoft.com/office/drawing/2014/main" id="{BB94FFFF-0E23-4D3C-A9B4-EADBC86DFBBF}"/>
              </a:ext>
            </a:extLst>
          </p:cNvPr>
          <p:cNvSpPr>
            <a:spLocks noGrp="1"/>
          </p:cNvSpPr>
          <p:nvPr>
            <p:ph type="sldNum" sz="quarter" idx="12"/>
          </p:nvPr>
        </p:nvSpPr>
        <p:spPr/>
        <p:txBody>
          <a:bodyPr/>
          <a:lstStyle/>
          <a:p>
            <a:fld id="{169AA335-26E3-49D4-B921-E2394446BE35}" type="slidenum">
              <a:rPr lang="zh-CN" altLang="en-US" smtClean="0"/>
              <a:t>5</a:t>
            </a:fld>
            <a:endParaRPr lang="zh-CN" altLang="en-US"/>
          </a:p>
        </p:txBody>
      </p:sp>
    </p:spTree>
    <p:extLst>
      <p:ext uri="{BB962C8B-B14F-4D97-AF65-F5344CB8AC3E}">
        <p14:creationId xmlns:p14="http://schemas.microsoft.com/office/powerpoint/2010/main" val="414932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背景</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6" name="矩形 5">
            <a:extLst>
              <a:ext uri="{FF2B5EF4-FFF2-40B4-BE49-F238E27FC236}">
                <a16:creationId xmlns:a16="http://schemas.microsoft.com/office/drawing/2014/main" id="{B3ED6C67-3F08-4E40-AA38-4F60F1F4810A}"/>
              </a:ext>
            </a:extLst>
          </p:cNvPr>
          <p:cNvSpPr/>
          <p:nvPr/>
        </p:nvSpPr>
        <p:spPr>
          <a:xfrm>
            <a:off x="4383465" y="6204910"/>
            <a:ext cx="4572000" cy="323165"/>
          </a:xfrm>
          <a:prstGeom prst="rect">
            <a:avLst/>
          </a:prstGeom>
        </p:spPr>
        <p:txBody>
          <a:bodyPr>
            <a:spAutoFit/>
          </a:bodyPr>
          <a:lstStyle/>
          <a:p>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Lee, G. H, </a:t>
            </a:r>
            <a:r>
              <a:rPr lang="en-US" altLang="zh-CN" sz="1500"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et al</a:t>
            </a:r>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500" b="1"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Nature Mater</a:t>
            </a:r>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12,6 (2013). </a:t>
            </a:r>
            <a:endParaRPr lang="zh-CN" altLang="en-US"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5" name="图片 34">
            <a:extLst>
              <a:ext uri="{FF2B5EF4-FFF2-40B4-BE49-F238E27FC236}">
                <a16:creationId xmlns:a16="http://schemas.microsoft.com/office/drawing/2014/main" id="{595B338E-FC35-49FA-BD02-8213B8E5D4F7}"/>
              </a:ext>
            </a:extLst>
          </p:cNvPr>
          <p:cNvPicPr>
            <a:picLocks noChangeAspect="1"/>
          </p:cNvPicPr>
          <p:nvPr/>
        </p:nvPicPr>
        <p:blipFill>
          <a:blip r:embed="rId5"/>
          <a:stretch>
            <a:fillRect/>
          </a:stretch>
        </p:blipFill>
        <p:spPr>
          <a:xfrm>
            <a:off x="1460160" y="1554505"/>
            <a:ext cx="6261135" cy="3895682"/>
          </a:xfrm>
          <a:prstGeom prst="rect">
            <a:avLst/>
          </a:prstGeom>
        </p:spPr>
      </p:pic>
      <p:sp>
        <p:nvSpPr>
          <p:cNvPr id="36" name="矩形 35">
            <a:extLst>
              <a:ext uri="{FF2B5EF4-FFF2-40B4-BE49-F238E27FC236}">
                <a16:creationId xmlns:a16="http://schemas.microsoft.com/office/drawing/2014/main" id="{9121F713-6E16-4FCB-B986-C037A3F944FF}"/>
              </a:ext>
            </a:extLst>
          </p:cNvPr>
          <p:cNvSpPr/>
          <p:nvPr/>
        </p:nvSpPr>
        <p:spPr>
          <a:xfrm>
            <a:off x="1133638" y="6204911"/>
            <a:ext cx="4572000" cy="323165"/>
          </a:xfrm>
          <a:prstGeom prst="rect">
            <a:avLst/>
          </a:prstGeom>
        </p:spPr>
        <p:txBody>
          <a:bodyPr>
            <a:spAutoFit/>
          </a:bodyPr>
          <a:lstStyle/>
          <a:p>
            <a:r>
              <a:rPr lang="en-US" altLang="zh-CN" sz="1500" dirty="0">
                <a:solidFill>
                  <a:srgbClr val="000000"/>
                </a:solidFill>
                <a:latin typeface="Times New Roman" panose="02020603050405020304" pitchFamily="18" charset="0"/>
                <a:cs typeface="Times New Roman" panose="02020603050405020304" pitchFamily="18" charset="0"/>
              </a:rPr>
              <a:t>Ji, Q.Q, </a:t>
            </a:r>
            <a:r>
              <a:rPr lang="en-US" altLang="zh-CN" sz="1500" i="1" dirty="0">
                <a:solidFill>
                  <a:srgbClr val="000000"/>
                </a:solidFill>
                <a:latin typeface="Times New Roman" panose="02020603050405020304" pitchFamily="18" charset="0"/>
                <a:cs typeface="Times New Roman" panose="02020603050405020304" pitchFamily="18" charset="0"/>
              </a:rPr>
              <a:t>et al</a:t>
            </a:r>
            <a:r>
              <a:rPr lang="en-US" altLang="zh-CN" sz="1500" dirty="0">
                <a:solidFill>
                  <a:srgbClr val="000000"/>
                </a:solidFill>
                <a:latin typeface="Times New Roman" panose="02020603050405020304" pitchFamily="18" charset="0"/>
                <a:cs typeface="Times New Roman" panose="02020603050405020304" pitchFamily="18" charset="0"/>
              </a:rPr>
              <a:t>. </a:t>
            </a:r>
            <a:r>
              <a:rPr lang="en-US" altLang="zh-CN" sz="1500" b="1" i="1" dirty="0">
                <a:solidFill>
                  <a:srgbClr val="000000"/>
                </a:solidFill>
                <a:latin typeface="Times New Roman" panose="02020603050405020304" pitchFamily="18" charset="0"/>
                <a:cs typeface="Times New Roman" panose="02020603050405020304" pitchFamily="18" charset="0"/>
              </a:rPr>
              <a:t>Nano Letters</a:t>
            </a:r>
            <a:r>
              <a:rPr lang="en-US" altLang="zh-CN" sz="1500" dirty="0">
                <a:solidFill>
                  <a:srgbClr val="000000"/>
                </a:solidFill>
                <a:latin typeface="Times New Roman" panose="02020603050405020304" pitchFamily="18" charset="0"/>
                <a:cs typeface="Times New Roman" panose="02020603050405020304" pitchFamily="18" charset="0"/>
              </a:rPr>
              <a:t>, 15,1 (2014)</a:t>
            </a:r>
            <a:endParaRPr lang="zh-CN" altLang="en-US" sz="1500" dirty="0">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00529874-CE2A-4D2D-B5E1-377C1CDC90FB}"/>
              </a:ext>
            </a:extLst>
          </p:cNvPr>
          <p:cNvSpPr/>
          <p:nvPr/>
        </p:nvSpPr>
        <p:spPr>
          <a:xfrm>
            <a:off x="1771665" y="5656499"/>
            <a:ext cx="6942842" cy="400110"/>
          </a:xfrm>
          <a:prstGeom prst="rect">
            <a:avLst/>
          </a:prstGeom>
        </p:spPr>
        <p:txBody>
          <a:bodyPr wrap="square">
            <a:spAutoFit/>
          </a:bodyPr>
          <a:lstStyle/>
          <a:p>
            <a:r>
              <a:rPr lang="zh-CN" altLang="en-US" sz="2000" dirty="0">
                <a:latin typeface="黑体" panose="02010609060101010101" pitchFamily="49" charset="-122"/>
                <a:ea typeface="黑体" panose="02010609060101010101" pitchFamily="49" charset="-122"/>
              </a:rPr>
              <a:t>同取向畴区拼接无晶界，不同取向畴区产生晶界。</a:t>
            </a:r>
          </a:p>
        </p:txBody>
      </p:sp>
      <p:sp>
        <p:nvSpPr>
          <p:cNvPr id="3" name="灯片编号占位符 2">
            <a:extLst>
              <a:ext uri="{FF2B5EF4-FFF2-40B4-BE49-F238E27FC236}">
                <a16:creationId xmlns:a16="http://schemas.microsoft.com/office/drawing/2014/main" id="{3AC56B75-5016-42ED-9B4E-F0E8E1A71ACA}"/>
              </a:ext>
            </a:extLst>
          </p:cNvPr>
          <p:cNvSpPr>
            <a:spLocks noGrp="1"/>
          </p:cNvSpPr>
          <p:nvPr>
            <p:ph type="sldNum" sz="quarter" idx="12"/>
          </p:nvPr>
        </p:nvSpPr>
        <p:spPr/>
        <p:txBody>
          <a:bodyPr/>
          <a:lstStyle/>
          <a:p>
            <a:fld id="{169AA335-26E3-49D4-B921-E2394446BE35}" type="slidenum">
              <a:rPr lang="zh-CN" altLang="en-US" smtClean="0"/>
              <a:t>6</a:t>
            </a:fld>
            <a:endParaRPr lang="zh-CN" altLang="en-US"/>
          </a:p>
        </p:txBody>
      </p:sp>
      <p:sp>
        <p:nvSpPr>
          <p:cNvPr id="7" name="文本框 6">
            <a:extLst>
              <a:ext uri="{FF2B5EF4-FFF2-40B4-BE49-F238E27FC236}">
                <a16:creationId xmlns:a16="http://schemas.microsoft.com/office/drawing/2014/main" id="{BDE5921C-F415-4FE6-8101-B553DE1D9230}"/>
              </a:ext>
            </a:extLst>
          </p:cNvPr>
          <p:cNvSpPr txBox="1"/>
          <p:nvPr/>
        </p:nvSpPr>
        <p:spPr>
          <a:xfrm>
            <a:off x="6136520" y="1456232"/>
            <a:ext cx="340158" cy="461665"/>
          </a:xfrm>
          <a:prstGeom prst="rect">
            <a:avLst/>
          </a:prstGeom>
          <a:noFill/>
        </p:spPr>
        <p:txBody>
          <a:bodyPr wrap="none" rtlCol="0">
            <a:spAutoFit/>
          </a:bodyPr>
          <a:lstStyle/>
          <a:p>
            <a:r>
              <a:rPr lang="en-US" altLang="zh-CN" sz="2400" b="1" dirty="0"/>
              <a:t>e</a:t>
            </a:r>
            <a:endParaRPr lang="zh-CN" altLang="en-US" sz="2400" b="1" dirty="0"/>
          </a:p>
        </p:txBody>
      </p:sp>
      <p:sp>
        <p:nvSpPr>
          <p:cNvPr id="12" name="文本框 11">
            <a:extLst>
              <a:ext uri="{FF2B5EF4-FFF2-40B4-BE49-F238E27FC236}">
                <a16:creationId xmlns:a16="http://schemas.microsoft.com/office/drawing/2014/main" id="{C3E6D39C-6A7E-4B95-9EFA-95E87E32BE58}"/>
              </a:ext>
            </a:extLst>
          </p:cNvPr>
          <p:cNvSpPr txBox="1"/>
          <p:nvPr/>
        </p:nvSpPr>
        <p:spPr>
          <a:xfrm>
            <a:off x="1790540" y="428480"/>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不同畴区拼合情况晶界</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42715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QQ截图20191115150356">
            <a:extLst>
              <a:ext uri="{FF2B5EF4-FFF2-40B4-BE49-F238E27FC236}">
                <a16:creationId xmlns:a16="http://schemas.microsoft.com/office/drawing/2014/main" id="{D828753B-4A25-4C90-BA41-3007AFA14972}"/>
              </a:ext>
            </a:extLst>
          </p:cNvPr>
          <p:cNvPicPr>
            <a:picLocks noChangeAspect="1"/>
          </p:cNvPicPr>
          <p:nvPr/>
        </p:nvPicPr>
        <p:blipFill rotWithShape="1">
          <a:blip r:embed="rId3"/>
          <a:srcRect l="57014"/>
          <a:stretch/>
        </p:blipFill>
        <p:spPr>
          <a:xfrm>
            <a:off x="2935422" y="999609"/>
            <a:ext cx="1714547" cy="1905449"/>
          </a:xfrm>
          <a:prstGeom prst="rect">
            <a:avLst/>
          </a:prstGeom>
        </p:spPr>
      </p:pic>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背景</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12" name="内容占位符 10">
            <a:extLst>
              <a:ext uri="{FF2B5EF4-FFF2-40B4-BE49-F238E27FC236}">
                <a16:creationId xmlns:a16="http://schemas.microsoft.com/office/drawing/2014/main" id="{8AE200D3-5B13-4338-A655-7775CD4B12CB}"/>
              </a:ext>
            </a:extLst>
          </p:cNvPr>
          <p:cNvSpPr txBox="1">
            <a:spLocks/>
          </p:cNvSpPr>
          <p:nvPr/>
        </p:nvSpPr>
        <p:spPr>
          <a:xfrm>
            <a:off x="360304" y="5883147"/>
            <a:ext cx="9108757" cy="4721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00000"/>
              </a:lnSpc>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大错向角：22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38</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60</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是相干态，很稳定；其他为不相干态，很不稳定</a:t>
            </a:r>
          </a:p>
        </p:txBody>
      </p:sp>
      <p:pic>
        <p:nvPicPr>
          <p:cNvPr id="16" name="图片 15" descr="QQ截图20191115150356">
            <a:extLst>
              <a:ext uri="{FF2B5EF4-FFF2-40B4-BE49-F238E27FC236}">
                <a16:creationId xmlns:a16="http://schemas.microsoft.com/office/drawing/2014/main" id="{0DDD88BF-FCE0-4607-A4EA-3CA91BAE1DD1}"/>
              </a:ext>
            </a:extLst>
          </p:cNvPr>
          <p:cNvPicPr>
            <a:picLocks noChangeAspect="1"/>
          </p:cNvPicPr>
          <p:nvPr/>
        </p:nvPicPr>
        <p:blipFill rotWithShape="1">
          <a:blip r:embed="rId3"/>
          <a:srcRect l="3763" r="51548"/>
          <a:stretch/>
        </p:blipFill>
        <p:spPr>
          <a:xfrm>
            <a:off x="1210745" y="1013462"/>
            <a:ext cx="1753342" cy="1874284"/>
          </a:xfrm>
          <a:prstGeom prst="rect">
            <a:avLst/>
          </a:prstGeom>
        </p:spPr>
      </p:pic>
      <p:pic>
        <p:nvPicPr>
          <p:cNvPr id="18" name="图片 17">
            <a:extLst>
              <a:ext uri="{FF2B5EF4-FFF2-40B4-BE49-F238E27FC236}">
                <a16:creationId xmlns:a16="http://schemas.microsoft.com/office/drawing/2014/main" id="{626F3923-586B-4BA6-AF1B-707A2FDC5CF5}"/>
              </a:ext>
            </a:extLst>
          </p:cNvPr>
          <p:cNvPicPr>
            <a:picLocks noChangeAspect="1"/>
          </p:cNvPicPr>
          <p:nvPr/>
        </p:nvPicPr>
        <p:blipFill rotWithShape="1">
          <a:blip r:embed="rId6"/>
          <a:srcRect l="2337" t="932" r="55138" b="1"/>
          <a:stretch/>
        </p:blipFill>
        <p:spPr>
          <a:xfrm>
            <a:off x="5256044" y="2933737"/>
            <a:ext cx="1422215" cy="2537863"/>
          </a:xfrm>
          <a:prstGeom prst="rect">
            <a:avLst/>
          </a:prstGeom>
        </p:spPr>
      </p:pic>
      <p:pic>
        <p:nvPicPr>
          <p:cNvPr id="19" name="图片 18">
            <a:extLst>
              <a:ext uri="{FF2B5EF4-FFF2-40B4-BE49-F238E27FC236}">
                <a16:creationId xmlns:a16="http://schemas.microsoft.com/office/drawing/2014/main" id="{480E81BA-7E96-40A0-B9AD-8DBD7D56D431}"/>
              </a:ext>
            </a:extLst>
          </p:cNvPr>
          <p:cNvPicPr>
            <a:picLocks noChangeAspect="1"/>
          </p:cNvPicPr>
          <p:nvPr/>
        </p:nvPicPr>
        <p:blipFill>
          <a:blip r:embed="rId7"/>
          <a:stretch>
            <a:fillRect/>
          </a:stretch>
        </p:blipFill>
        <p:spPr>
          <a:xfrm>
            <a:off x="1187114" y="2911662"/>
            <a:ext cx="2613281" cy="2494959"/>
          </a:xfrm>
          <a:prstGeom prst="rect">
            <a:avLst/>
          </a:prstGeom>
        </p:spPr>
      </p:pic>
      <p:sp>
        <p:nvSpPr>
          <p:cNvPr id="20" name="内容占位符 10">
            <a:extLst>
              <a:ext uri="{FF2B5EF4-FFF2-40B4-BE49-F238E27FC236}">
                <a16:creationId xmlns:a16="http://schemas.microsoft.com/office/drawing/2014/main" id="{A539E678-9544-4DE9-B5B9-52B3048495EB}"/>
              </a:ext>
            </a:extLst>
          </p:cNvPr>
          <p:cNvSpPr>
            <a:spLocks noGrp="1"/>
          </p:cNvSpPr>
          <p:nvPr/>
        </p:nvSpPr>
        <p:spPr>
          <a:xfrm>
            <a:off x="167079" y="5459371"/>
            <a:ext cx="9551773" cy="4064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lnSpc>
                <a:spcPct val="100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小错向角一般</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&lt;6°</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，呈直线型排列。</a:t>
            </a:r>
          </a:p>
        </p:txBody>
      </p:sp>
      <p:sp>
        <p:nvSpPr>
          <p:cNvPr id="21" name="矩形 20">
            <a:extLst>
              <a:ext uri="{FF2B5EF4-FFF2-40B4-BE49-F238E27FC236}">
                <a16:creationId xmlns:a16="http://schemas.microsoft.com/office/drawing/2014/main" id="{B8F51FED-80D8-487C-BE7B-114CC8621EA2}"/>
              </a:ext>
            </a:extLst>
          </p:cNvPr>
          <p:cNvSpPr/>
          <p:nvPr/>
        </p:nvSpPr>
        <p:spPr>
          <a:xfrm>
            <a:off x="167079" y="6377330"/>
            <a:ext cx="4572000" cy="323165"/>
          </a:xfrm>
          <a:prstGeom prst="rect">
            <a:avLst/>
          </a:prstGeom>
        </p:spPr>
        <p:txBody>
          <a:bodyPr>
            <a:spAutoFit/>
          </a:bodyPr>
          <a:lstStyle/>
          <a:p>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Lee Y. H. </a:t>
            </a:r>
            <a:r>
              <a:rPr lang="en-US" altLang="zh-CN" sz="1500"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et al. </a:t>
            </a:r>
            <a:r>
              <a:rPr lang="en-US" altLang="zh-CN" sz="1500" b="1" i="1" dirty="0">
                <a:latin typeface="Times New Roman" panose="02020603050405020304" pitchFamily="18" charset="0"/>
                <a:cs typeface="Times New Roman" panose="02020603050405020304" pitchFamily="18" charset="0"/>
              </a:rPr>
              <a:t>Nat. Commun</a:t>
            </a:r>
            <a:r>
              <a:rPr lang="en-US" altLang="zh-CN" sz="1500" dirty="0">
                <a:latin typeface="Times New Roman" panose="02020603050405020304" pitchFamily="18" charset="0"/>
                <a:cs typeface="Times New Roman" panose="02020603050405020304" pitchFamily="18" charset="0"/>
              </a:rPr>
              <a:t>.</a:t>
            </a:r>
            <a:r>
              <a:rPr lang="en-US" altLang="zh-CN" sz="1500"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7</a:t>
            </a:r>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10426 (2016) </a:t>
            </a:r>
            <a:endParaRPr lang="zh-CN" altLang="en-US" sz="15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FB8A1083-C343-48A6-BF8C-53B02CA19E6E}"/>
              </a:ext>
            </a:extLst>
          </p:cNvPr>
          <p:cNvSpPr>
            <a:spLocks noGrp="1"/>
          </p:cNvSpPr>
          <p:nvPr>
            <p:ph type="sldNum" sz="quarter" idx="12"/>
          </p:nvPr>
        </p:nvSpPr>
        <p:spPr>
          <a:xfrm>
            <a:off x="6457950" y="6356351"/>
            <a:ext cx="2057400" cy="365125"/>
          </a:xfrm>
        </p:spPr>
        <p:txBody>
          <a:bodyPr/>
          <a:lstStyle/>
          <a:p>
            <a:fld id="{169AA335-26E3-49D4-B921-E2394446BE35}" type="slidenum">
              <a:rPr lang="zh-CN" altLang="en-US" smtClean="0"/>
              <a:t>7</a:t>
            </a:fld>
            <a:endParaRPr lang="zh-CN" altLang="en-US"/>
          </a:p>
        </p:txBody>
      </p:sp>
      <p:pic>
        <p:nvPicPr>
          <p:cNvPr id="14" name="图片 13" descr="QQ截图20191115150406">
            <a:extLst>
              <a:ext uri="{FF2B5EF4-FFF2-40B4-BE49-F238E27FC236}">
                <a16:creationId xmlns:a16="http://schemas.microsoft.com/office/drawing/2014/main" id="{4C7C047A-4EAB-4B6F-AD8F-1EBD0F47E531}"/>
              </a:ext>
            </a:extLst>
          </p:cNvPr>
          <p:cNvPicPr>
            <a:picLocks noChangeAspect="1"/>
          </p:cNvPicPr>
          <p:nvPr/>
        </p:nvPicPr>
        <p:blipFill rotWithShape="1">
          <a:blip r:embed="rId8"/>
          <a:srcRect l="7126" t="7540" r="50788"/>
          <a:stretch/>
        </p:blipFill>
        <p:spPr>
          <a:xfrm>
            <a:off x="4706645" y="1063418"/>
            <a:ext cx="1771000" cy="1796655"/>
          </a:xfrm>
          <a:prstGeom prst="rect">
            <a:avLst/>
          </a:prstGeom>
        </p:spPr>
      </p:pic>
      <p:pic>
        <p:nvPicPr>
          <p:cNvPr id="17" name="图片 16" descr="QQ截图20191115150406">
            <a:extLst>
              <a:ext uri="{FF2B5EF4-FFF2-40B4-BE49-F238E27FC236}">
                <a16:creationId xmlns:a16="http://schemas.microsoft.com/office/drawing/2014/main" id="{1D440E8C-07BA-4B60-B1EA-4B4E8A6A6D5B}"/>
              </a:ext>
            </a:extLst>
          </p:cNvPr>
          <p:cNvPicPr>
            <a:picLocks noChangeAspect="1"/>
          </p:cNvPicPr>
          <p:nvPr/>
        </p:nvPicPr>
        <p:blipFill rotWithShape="1">
          <a:blip r:embed="rId8"/>
          <a:srcRect l="55889" t="4142"/>
          <a:stretch/>
        </p:blipFill>
        <p:spPr>
          <a:xfrm>
            <a:off x="6425214" y="1031720"/>
            <a:ext cx="1861370" cy="1867853"/>
          </a:xfrm>
          <a:prstGeom prst="rect">
            <a:avLst/>
          </a:prstGeom>
        </p:spPr>
      </p:pic>
      <p:pic>
        <p:nvPicPr>
          <p:cNvPr id="22" name="图片 21">
            <a:extLst>
              <a:ext uri="{FF2B5EF4-FFF2-40B4-BE49-F238E27FC236}">
                <a16:creationId xmlns:a16="http://schemas.microsoft.com/office/drawing/2014/main" id="{6126EFA0-7D1D-4A48-B7B6-E55DF0BB94E1}"/>
              </a:ext>
            </a:extLst>
          </p:cNvPr>
          <p:cNvPicPr>
            <a:picLocks noChangeAspect="1"/>
          </p:cNvPicPr>
          <p:nvPr/>
        </p:nvPicPr>
        <p:blipFill rotWithShape="1">
          <a:blip r:embed="rId6"/>
          <a:srcRect l="52930"/>
          <a:stretch/>
        </p:blipFill>
        <p:spPr>
          <a:xfrm>
            <a:off x="6712379" y="2897409"/>
            <a:ext cx="1574205" cy="2561741"/>
          </a:xfrm>
          <a:prstGeom prst="rect">
            <a:avLst/>
          </a:prstGeom>
        </p:spPr>
      </p:pic>
      <p:sp>
        <p:nvSpPr>
          <p:cNvPr id="23" name="文本框 22">
            <a:extLst>
              <a:ext uri="{FF2B5EF4-FFF2-40B4-BE49-F238E27FC236}">
                <a16:creationId xmlns:a16="http://schemas.microsoft.com/office/drawing/2014/main" id="{EBFB2D31-9F6F-46FB-B1A4-2DC777219CEB}"/>
              </a:ext>
            </a:extLst>
          </p:cNvPr>
          <p:cNvSpPr txBox="1"/>
          <p:nvPr/>
        </p:nvSpPr>
        <p:spPr>
          <a:xfrm>
            <a:off x="1790540" y="428480"/>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晶界结构</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94D08D2E-9D71-4DAE-A7EE-05E1D7EB03AE}"/>
              </a:ext>
            </a:extLst>
          </p:cNvPr>
          <p:cNvPicPr>
            <a:picLocks noChangeAspect="1"/>
          </p:cNvPicPr>
          <p:nvPr/>
        </p:nvPicPr>
        <p:blipFill>
          <a:blip r:embed="rId9"/>
          <a:stretch>
            <a:fillRect/>
          </a:stretch>
        </p:blipFill>
        <p:spPr>
          <a:xfrm>
            <a:off x="3840169" y="2948673"/>
            <a:ext cx="1415875" cy="2433536"/>
          </a:xfrm>
          <a:prstGeom prst="rect">
            <a:avLst/>
          </a:prstGeom>
        </p:spPr>
      </p:pic>
    </p:spTree>
    <p:extLst>
      <p:ext uri="{BB962C8B-B14F-4D97-AF65-F5344CB8AC3E}">
        <p14:creationId xmlns:p14="http://schemas.microsoft.com/office/powerpoint/2010/main" val="169421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背景</a:t>
            </a: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2063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19" name="文本框 18">
            <a:extLst>
              <a:ext uri="{FF2B5EF4-FFF2-40B4-BE49-F238E27FC236}">
                <a16:creationId xmlns:a16="http://schemas.microsoft.com/office/drawing/2014/main" id="{4A954517-279D-4AF5-AF96-3D9B82C0A1F9}"/>
              </a:ext>
            </a:extLst>
          </p:cNvPr>
          <p:cNvSpPr txBox="1"/>
          <p:nvPr/>
        </p:nvSpPr>
        <p:spPr>
          <a:xfrm>
            <a:off x="47913" y="4552031"/>
            <a:ext cx="3782936" cy="1327864"/>
          </a:xfrm>
          <a:prstGeom prst="rect">
            <a:avLst/>
          </a:prstGeom>
        </p:spPr>
        <p:txBody>
          <a:bodyPr wrap="square">
            <a:spAutoFit/>
          </a:bodyPr>
          <a:lstStyle>
            <a:defPPr>
              <a:defRPr lang="zh-CN"/>
            </a:defPPr>
            <a:lvl1pPr>
              <a:lnSpc>
                <a:spcPct val="114000"/>
              </a:lnSpc>
              <a:defRPr sz="1700">
                <a:latin typeface="Times New Roman" panose="02020603050405020304" pitchFamily="18" charset="0"/>
                <a:ea typeface="黑体" panose="02010609060101010101" pitchFamily="49" charset="-122"/>
                <a:cs typeface="Times New Roman" panose="02020603050405020304" pitchFamily="18" charset="0"/>
              </a:defRPr>
            </a:lvl1pPr>
          </a:lstStyle>
          <a:p>
            <a:pPr marL="285750" indent="-285750">
              <a:buFont typeface="Arial" panose="020B0604020202020204" pitchFamily="34" charset="0"/>
              <a:buChar char="•"/>
            </a:pPr>
            <a:r>
              <a:rPr lang="zh-CN" altLang="en-US" sz="1800" dirty="0"/>
              <a:t>从分布数可以看出结构的稳定性</a:t>
            </a:r>
            <a:endParaRPr lang="en-US" altLang="zh-CN" sz="1800" dirty="0"/>
          </a:p>
          <a:p>
            <a:pPr marL="285750" indent="-285750">
              <a:buFont typeface="Arial" panose="020B0604020202020204" pitchFamily="34" charset="0"/>
              <a:buChar char="•"/>
            </a:pPr>
            <a:r>
              <a:rPr lang="zh-CN" altLang="en-US" sz="1800" dirty="0"/>
              <a:t>畴内迁移率大于畴间</a:t>
            </a:r>
            <a:endParaRPr lang="en-US" altLang="zh-CN" sz="1800" dirty="0"/>
          </a:p>
          <a:p>
            <a:pPr marL="285750" indent="-285750">
              <a:buFont typeface="Arial" panose="020B0604020202020204" pitchFamily="34" charset="0"/>
              <a:buChar char="•"/>
            </a:pPr>
            <a:r>
              <a:rPr lang="zh-CN" altLang="en-US" sz="1800" dirty="0">
                <a:sym typeface="+mn-ea"/>
              </a:rPr>
              <a:t>畴间迁移率变化跨两个数量级</a:t>
            </a:r>
            <a:endParaRPr lang="en-US" altLang="zh-CN" sz="1800" dirty="0"/>
          </a:p>
          <a:p>
            <a:pPr marL="285750" indent="-285750">
              <a:buFont typeface="Arial" panose="020B0604020202020204" pitchFamily="34" charset="0"/>
              <a:buChar char="•"/>
            </a:pPr>
            <a:r>
              <a:rPr lang="zh-CN" altLang="en-US" sz="1800" dirty="0"/>
              <a:t>大错位角晶界的迁移率更高</a:t>
            </a:r>
          </a:p>
        </p:txBody>
      </p:sp>
      <p:graphicFrame>
        <p:nvGraphicFramePr>
          <p:cNvPr id="20" name="对象 19">
            <a:hlinkClick r:id="" action="ppaction://ole?verb=0"/>
            <a:extLst>
              <a:ext uri="{FF2B5EF4-FFF2-40B4-BE49-F238E27FC236}">
                <a16:creationId xmlns:a16="http://schemas.microsoft.com/office/drawing/2014/main" id="{817B76FE-D537-4CD4-A871-DF57E515364D}"/>
              </a:ext>
            </a:extLst>
          </p:cNvPr>
          <p:cNvGraphicFramePr>
            <a:graphicFrameLocks noChangeAspect="1"/>
          </p:cNvGraphicFramePr>
          <p:nvPr>
            <p:extLst>
              <p:ext uri="{D42A27DB-BD31-4B8C-83A1-F6EECF244321}">
                <p14:modId xmlns:p14="http://schemas.microsoft.com/office/powerpoint/2010/main" val="3229672132"/>
              </p:ext>
            </p:extLst>
          </p:nvPr>
        </p:nvGraphicFramePr>
        <p:xfrm>
          <a:off x="536530" y="3949855"/>
          <a:ext cx="2315528" cy="308610"/>
        </p:xfrm>
        <a:graphic>
          <a:graphicData uri="http://schemas.openxmlformats.org/presentationml/2006/ole">
            <mc:AlternateContent xmlns:mc="http://schemas.openxmlformats.org/markup-compatibility/2006">
              <mc:Choice xmlns:v="urn:schemas-microsoft-com:vml" Requires="v">
                <p:oleObj spid="_x0000_s2089" r:id="rId6" imgW="1714500" imgH="228600" progId="Equation.KSEE3">
                  <p:embed/>
                </p:oleObj>
              </mc:Choice>
              <mc:Fallback>
                <p:oleObj r:id="rId6" imgW="1714500" imgH="228600" progId="Equation.KSEE3">
                  <p:embed/>
                  <p:pic>
                    <p:nvPicPr>
                      <p:cNvPr id="15" name="对象 14">
                        <a:hlinkClick r:id="" action="ppaction://ole?verb=0"/>
                      </p:cNvPr>
                      <p:cNvPicPr/>
                      <p:nvPr/>
                    </p:nvPicPr>
                    <p:blipFill>
                      <a:blip r:embed="rId7"/>
                      <a:stretch>
                        <a:fillRect/>
                      </a:stretch>
                    </p:blipFill>
                    <p:spPr>
                      <a:xfrm>
                        <a:off x="536530" y="3949855"/>
                        <a:ext cx="2315528" cy="308610"/>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E63A55F3-9680-4E36-B8DD-9DBC43E29926}"/>
              </a:ext>
            </a:extLst>
          </p:cNvPr>
          <p:cNvPicPr>
            <a:picLocks noChangeAspect="1"/>
          </p:cNvPicPr>
          <p:nvPr/>
        </p:nvPicPr>
        <p:blipFill>
          <a:blip r:embed="rId8"/>
          <a:stretch>
            <a:fillRect/>
          </a:stretch>
        </p:blipFill>
        <p:spPr>
          <a:xfrm>
            <a:off x="346298" y="1384042"/>
            <a:ext cx="5329977" cy="2438464"/>
          </a:xfrm>
          <a:prstGeom prst="rect">
            <a:avLst/>
          </a:prstGeom>
        </p:spPr>
      </p:pic>
      <p:sp>
        <p:nvSpPr>
          <p:cNvPr id="21" name="文本框 20">
            <a:extLst>
              <a:ext uri="{FF2B5EF4-FFF2-40B4-BE49-F238E27FC236}">
                <a16:creationId xmlns:a16="http://schemas.microsoft.com/office/drawing/2014/main" id="{E5EE39F7-41B8-4685-9B44-A7E32795C11F}"/>
              </a:ext>
            </a:extLst>
          </p:cNvPr>
          <p:cNvSpPr txBox="1"/>
          <p:nvPr/>
        </p:nvSpPr>
        <p:spPr>
          <a:xfrm>
            <a:off x="155875" y="3594448"/>
            <a:ext cx="3782937" cy="338554"/>
          </a:xfrm>
          <a:prstGeom prst="rect">
            <a:avLst/>
          </a:prstGeom>
          <a:noFill/>
        </p:spPr>
        <p:txBody>
          <a:bodyPr wrap="square" rtlCol="0">
            <a:spAutoFit/>
          </a:bodyPr>
          <a:lstStyle/>
          <a:p>
            <a:r>
              <a:rPr lang="zh-CN" altLang="en-US" sz="1600" dirty="0">
                <a:latin typeface="黑体" panose="02010609060101010101" pitchFamily="49" charset="-122"/>
                <a:ea typeface="黑体" panose="02010609060101010101" pitchFamily="49" charset="-122"/>
                <a:cs typeface="黑体" panose="02010609060101010101" pitchFamily="49" charset="-122"/>
              </a:rPr>
              <a:t>错位角为</a:t>
            </a:r>
            <a:r>
              <a:rPr lang="en-US" altLang="zh-CN" sz="1600" dirty="0">
                <a:latin typeface="黑体" panose="02010609060101010101" pitchFamily="49" charset="-122"/>
                <a:ea typeface="黑体" panose="02010609060101010101" pitchFamily="49" charset="-122"/>
                <a:cs typeface="黑体" panose="02010609060101010101" pitchFamily="49" charset="-122"/>
              </a:rPr>
              <a:t>19°</a:t>
            </a:r>
            <a:r>
              <a:rPr lang="zh-CN" altLang="en-US" sz="1600" dirty="0">
                <a:latin typeface="黑体" panose="02010609060101010101" pitchFamily="49" charset="-122"/>
                <a:ea typeface="黑体" panose="02010609060101010101" pitchFamily="49" charset="-122"/>
                <a:cs typeface="黑体" panose="02010609060101010101" pitchFamily="49" charset="-122"/>
              </a:rPr>
              <a:t>时畴内畴间电性测量</a:t>
            </a:r>
          </a:p>
        </p:txBody>
      </p:sp>
      <p:sp>
        <p:nvSpPr>
          <p:cNvPr id="9" name="矩形 8">
            <a:extLst>
              <a:ext uri="{FF2B5EF4-FFF2-40B4-BE49-F238E27FC236}">
                <a16:creationId xmlns:a16="http://schemas.microsoft.com/office/drawing/2014/main" id="{082E2625-1EEA-4F0E-A15B-B797F657FDE3}"/>
              </a:ext>
            </a:extLst>
          </p:cNvPr>
          <p:cNvSpPr/>
          <p:nvPr/>
        </p:nvSpPr>
        <p:spPr>
          <a:xfrm>
            <a:off x="2852058" y="1306580"/>
            <a:ext cx="402431" cy="205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9327FB87-767F-4AD1-8EDC-869D1BD3BF9D}"/>
              </a:ext>
            </a:extLst>
          </p:cNvPr>
          <p:cNvPicPr>
            <a:picLocks noChangeAspect="1"/>
          </p:cNvPicPr>
          <p:nvPr/>
        </p:nvPicPr>
        <p:blipFill>
          <a:blip r:embed="rId9"/>
          <a:stretch>
            <a:fillRect/>
          </a:stretch>
        </p:blipFill>
        <p:spPr>
          <a:xfrm>
            <a:off x="4073840" y="4057513"/>
            <a:ext cx="4804072" cy="2316900"/>
          </a:xfrm>
          <a:prstGeom prst="rect">
            <a:avLst/>
          </a:prstGeom>
        </p:spPr>
      </p:pic>
      <p:pic>
        <p:nvPicPr>
          <p:cNvPr id="23" name="图片 22">
            <a:extLst>
              <a:ext uri="{FF2B5EF4-FFF2-40B4-BE49-F238E27FC236}">
                <a16:creationId xmlns:a16="http://schemas.microsoft.com/office/drawing/2014/main" id="{180F9641-34E5-4445-8D04-694323A9BC47}"/>
              </a:ext>
            </a:extLst>
          </p:cNvPr>
          <p:cNvPicPr>
            <a:picLocks noChangeAspect="1"/>
          </p:cNvPicPr>
          <p:nvPr/>
        </p:nvPicPr>
        <p:blipFill rotWithShape="1">
          <a:blip r:embed="rId10"/>
          <a:srcRect t="10260"/>
          <a:stretch/>
        </p:blipFill>
        <p:spPr>
          <a:xfrm>
            <a:off x="5992083" y="1411923"/>
            <a:ext cx="2857200" cy="2410583"/>
          </a:xfrm>
          <a:prstGeom prst="rect">
            <a:avLst/>
          </a:prstGeom>
        </p:spPr>
      </p:pic>
      <p:sp>
        <p:nvSpPr>
          <p:cNvPr id="25" name="矩形 24">
            <a:extLst>
              <a:ext uri="{FF2B5EF4-FFF2-40B4-BE49-F238E27FC236}">
                <a16:creationId xmlns:a16="http://schemas.microsoft.com/office/drawing/2014/main" id="{14360E63-7D5F-4300-943A-DED2421A196D}"/>
              </a:ext>
            </a:extLst>
          </p:cNvPr>
          <p:cNvSpPr/>
          <p:nvPr/>
        </p:nvSpPr>
        <p:spPr>
          <a:xfrm>
            <a:off x="50393" y="1341667"/>
            <a:ext cx="332142" cy="461665"/>
          </a:xfrm>
          <a:prstGeom prst="rect">
            <a:avLst/>
          </a:prstGeom>
        </p:spPr>
        <p:txBody>
          <a:bodyPr wrap="none">
            <a:spAutoFit/>
          </a:bodyPr>
          <a:lstStyle/>
          <a:p>
            <a:r>
              <a:rPr lang="en-US" altLang="zh-CN" sz="2400" dirty="0"/>
              <a:t>a</a:t>
            </a:r>
            <a:endParaRPr lang="zh-CN" altLang="en-US" sz="2400" dirty="0"/>
          </a:p>
        </p:txBody>
      </p:sp>
      <p:sp>
        <p:nvSpPr>
          <p:cNvPr id="26" name="矩形 25">
            <a:extLst>
              <a:ext uri="{FF2B5EF4-FFF2-40B4-BE49-F238E27FC236}">
                <a16:creationId xmlns:a16="http://schemas.microsoft.com/office/drawing/2014/main" id="{A192C2F5-7AB0-4DE4-9C54-B7E09D261AA4}"/>
              </a:ext>
            </a:extLst>
          </p:cNvPr>
          <p:cNvSpPr/>
          <p:nvPr/>
        </p:nvSpPr>
        <p:spPr>
          <a:xfrm>
            <a:off x="3027543" y="1341668"/>
            <a:ext cx="402431" cy="461665"/>
          </a:xfrm>
          <a:prstGeom prst="rect">
            <a:avLst/>
          </a:prstGeom>
        </p:spPr>
        <p:txBody>
          <a:bodyPr wrap="square">
            <a:spAutoFit/>
          </a:bodyPr>
          <a:lstStyle/>
          <a:p>
            <a:r>
              <a:rPr lang="en-US" altLang="zh-CN" sz="2400" dirty="0"/>
              <a:t>b</a:t>
            </a:r>
            <a:endParaRPr lang="zh-CN" altLang="en-US" sz="2400" dirty="0"/>
          </a:p>
        </p:txBody>
      </p:sp>
      <p:sp>
        <p:nvSpPr>
          <p:cNvPr id="27" name="矩形 26">
            <a:extLst>
              <a:ext uri="{FF2B5EF4-FFF2-40B4-BE49-F238E27FC236}">
                <a16:creationId xmlns:a16="http://schemas.microsoft.com/office/drawing/2014/main" id="{076EAE57-1C15-43A2-A5F1-21FF3E645524}"/>
              </a:ext>
            </a:extLst>
          </p:cNvPr>
          <p:cNvSpPr/>
          <p:nvPr/>
        </p:nvSpPr>
        <p:spPr>
          <a:xfrm>
            <a:off x="5946172" y="1294775"/>
            <a:ext cx="402431" cy="461665"/>
          </a:xfrm>
          <a:prstGeom prst="rect">
            <a:avLst/>
          </a:prstGeom>
        </p:spPr>
        <p:txBody>
          <a:bodyPr wrap="square">
            <a:spAutoFit/>
          </a:bodyPr>
          <a:lstStyle/>
          <a:p>
            <a:r>
              <a:rPr lang="en-US" altLang="zh-CN" sz="2400" dirty="0"/>
              <a:t>d</a:t>
            </a:r>
            <a:endParaRPr lang="zh-CN" altLang="en-US" sz="2400" dirty="0"/>
          </a:p>
        </p:txBody>
      </p:sp>
      <p:sp>
        <p:nvSpPr>
          <p:cNvPr id="28" name="矩形 27">
            <a:extLst>
              <a:ext uri="{FF2B5EF4-FFF2-40B4-BE49-F238E27FC236}">
                <a16:creationId xmlns:a16="http://schemas.microsoft.com/office/drawing/2014/main" id="{62979DE6-FBDB-4C0E-AAA7-49D904216F11}"/>
              </a:ext>
            </a:extLst>
          </p:cNvPr>
          <p:cNvSpPr/>
          <p:nvPr/>
        </p:nvSpPr>
        <p:spPr>
          <a:xfrm>
            <a:off x="4017548" y="3810079"/>
            <a:ext cx="402431" cy="461665"/>
          </a:xfrm>
          <a:prstGeom prst="rect">
            <a:avLst/>
          </a:prstGeom>
        </p:spPr>
        <p:txBody>
          <a:bodyPr wrap="square">
            <a:spAutoFit/>
          </a:bodyPr>
          <a:lstStyle/>
          <a:p>
            <a:r>
              <a:rPr lang="en-US" altLang="zh-CN" sz="2400" dirty="0"/>
              <a:t>c</a:t>
            </a:r>
            <a:endParaRPr lang="zh-CN" altLang="en-US" sz="2400" dirty="0"/>
          </a:p>
        </p:txBody>
      </p:sp>
      <p:sp>
        <p:nvSpPr>
          <p:cNvPr id="29" name="矩形 28">
            <a:extLst>
              <a:ext uri="{FF2B5EF4-FFF2-40B4-BE49-F238E27FC236}">
                <a16:creationId xmlns:a16="http://schemas.microsoft.com/office/drawing/2014/main" id="{979096AA-7185-40EA-AE41-5A2367EF87F6}"/>
              </a:ext>
            </a:extLst>
          </p:cNvPr>
          <p:cNvSpPr/>
          <p:nvPr/>
        </p:nvSpPr>
        <p:spPr>
          <a:xfrm>
            <a:off x="217563" y="6290918"/>
            <a:ext cx="4572000" cy="323165"/>
          </a:xfrm>
          <a:prstGeom prst="rect">
            <a:avLst/>
          </a:prstGeom>
        </p:spPr>
        <p:txBody>
          <a:bodyPr>
            <a:spAutoFit/>
          </a:bodyPr>
          <a:lstStyle/>
          <a:p>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Lee Y. H. </a:t>
            </a:r>
            <a:r>
              <a:rPr lang="en-US" altLang="zh-CN" sz="1500"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et al</a:t>
            </a:r>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500" b="1" i="1" dirty="0">
                <a:latin typeface="Times New Roman" panose="02020603050405020304" pitchFamily="18" charset="0"/>
                <a:cs typeface="Times New Roman" panose="02020603050405020304" pitchFamily="18" charset="0"/>
              </a:rPr>
              <a:t>Nat. Commun</a:t>
            </a:r>
            <a:r>
              <a:rPr lang="en-US" altLang="zh-CN" sz="1500" dirty="0">
                <a:latin typeface="Times New Roman" panose="02020603050405020304" pitchFamily="18" charset="0"/>
                <a:cs typeface="Times New Roman" panose="02020603050405020304" pitchFamily="18" charset="0"/>
              </a:rPr>
              <a:t>.</a:t>
            </a:r>
            <a:r>
              <a:rPr lang="en-US" altLang="zh-CN" sz="1500"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7</a:t>
            </a:r>
            <a:r>
              <a:rPr lang="en-US" altLang="zh-CN" sz="15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10426 (2016) </a:t>
            </a:r>
            <a:endParaRPr lang="zh-CN" altLang="en-US" sz="15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C09396FA-C6CA-430F-B726-2E3804F2EE61}"/>
              </a:ext>
            </a:extLst>
          </p:cNvPr>
          <p:cNvSpPr>
            <a:spLocks noGrp="1"/>
          </p:cNvSpPr>
          <p:nvPr>
            <p:ph type="sldNum" sz="quarter" idx="12"/>
          </p:nvPr>
        </p:nvSpPr>
        <p:spPr/>
        <p:txBody>
          <a:bodyPr/>
          <a:lstStyle/>
          <a:p>
            <a:fld id="{169AA335-26E3-49D4-B921-E2394446BE35}" type="slidenum">
              <a:rPr lang="zh-CN" altLang="en-US" smtClean="0"/>
              <a:t>8</a:t>
            </a:fld>
            <a:endParaRPr lang="zh-CN" altLang="en-US"/>
          </a:p>
        </p:txBody>
      </p:sp>
      <p:sp>
        <p:nvSpPr>
          <p:cNvPr id="18" name="文本框 17">
            <a:extLst>
              <a:ext uri="{FF2B5EF4-FFF2-40B4-BE49-F238E27FC236}">
                <a16:creationId xmlns:a16="http://schemas.microsoft.com/office/drawing/2014/main" id="{4A9A18E6-FED3-4432-9EA6-E0DF07804829}"/>
              </a:ext>
            </a:extLst>
          </p:cNvPr>
          <p:cNvSpPr txBox="1"/>
          <p:nvPr/>
        </p:nvSpPr>
        <p:spPr>
          <a:xfrm>
            <a:off x="1790540" y="428480"/>
            <a:ext cx="6066949" cy="461665"/>
          </a:xfrm>
          <a:prstGeom prst="rect">
            <a:avLst/>
          </a:prstGeom>
          <a:noFill/>
        </p:spPr>
        <p:txBody>
          <a:bodyPr wrap="square" rtlCol="0">
            <a:spAutoFit/>
          </a:bodyPr>
          <a:lstStyle/>
          <a:p>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晶界对迁移率的影响</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157876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4632" y="301752"/>
            <a:ext cx="202082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目录</a:t>
            </a:r>
          </a:p>
        </p:txBody>
      </p:sp>
      <p:sp>
        <p:nvSpPr>
          <p:cNvPr id="6" name="文本框 5"/>
          <p:cNvSpPr txBox="1"/>
          <p:nvPr/>
        </p:nvSpPr>
        <p:spPr>
          <a:xfrm>
            <a:off x="868680" y="1428228"/>
            <a:ext cx="7278624" cy="3776996"/>
          </a:xfrm>
          <a:prstGeom prst="rect">
            <a:avLst/>
          </a:prstGeom>
          <a:noFill/>
        </p:spPr>
        <p:txBody>
          <a:bodyPr wrap="square" rtlCol="0">
            <a:spAutoFit/>
          </a:bodyPr>
          <a:lstStyle/>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1.</a:t>
            </a:r>
            <a:r>
              <a:rPr lang="zh-CN" altLang="en-US" sz="2800" dirty="0">
                <a:solidFill>
                  <a:schemeClr val="bg1">
                    <a:lumMod val="75000"/>
                  </a:schemeClr>
                </a:solidFill>
                <a:latin typeface="黑体" panose="02010609060101010101" pitchFamily="49" charset="-122"/>
                <a:ea typeface="黑体" panose="02010609060101010101" pitchFamily="49" charset="-122"/>
              </a:rPr>
              <a:t>背景</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二维材料的兴起</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晶界对材料迁移率的影响</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二维材料的大单晶制备</a:t>
            </a:r>
            <a:endParaRPr lang="en-US" altLang="zh-CN" sz="2800" dirty="0">
              <a:latin typeface="黑体" panose="02010609060101010101" pitchFamily="49" charset="-122"/>
              <a:ea typeface="黑体" panose="02010609060101010101" pitchFamily="49" charset="-122"/>
            </a:endParaRPr>
          </a:p>
          <a:p>
            <a:pPr marL="360000">
              <a:lnSpc>
                <a:spcPct val="150000"/>
              </a:lnSpc>
            </a:pPr>
            <a:r>
              <a:rPr lang="zh-CN" altLang="en-US" sz="2000" dirty="0">
                <a:latin typeface="黑体" panose="02010609060101010101" pitchFamily="49" charset="-122"/>
                <a:ea typeface="黑体" panose="02010609060101010101" pitchFamily="49" charset="-122"/>
              </a:rPr>
              <a:t>成核控制</a:t>
            </a:r>
            <a:endParaRPr lang="en-US" altLang="zh-CN" sz="2000" dirty="0">
              <a:latin typeface="黑体" panose="02010609060101010101" pitchFamily="49" charset="-122"/>
              <a:ea typeface="黑体" panose="02010609060101010101" pitchFamily="49" charset="-122"/>
            </a:endParaRPr>
          </a:p>
          <a:p>
            <a:pPr marL="360000">
              <a:lnSpc>
                <a:spcPct val="150000"/>
              </a:lnSpc>
            </a:pPr>
            <a:r>
              <a:rPr lang="zh-CN" altLang="en-US" sz="2000" dirty="0">
                <a:solidFill>
                  <a:schemeClr val="bg1">
                    <a:lumMod val="75000"/>
                  </a:schemeClr>
                </a:solidFill>
                <a:latin typeface="黑体" panose="02010609060101010101" pitchFamily="49" charset="-122"/>
                <a:ea typeface="黑体" panose="02010609060101010101" pitchFamily="49" charset="-122"/>
              </a:rPr>
              <a:t>取向控制</a:t>
            </a:r>
            <a:endParaRPr lang="en-US" altLang="zh-CN" sz="2000" dirty="0">
              <a:solidFill>
                <a:schemeClr val="bg1">
                  <a:lumMod val="7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bg1">
                    <a:lumMod val="75000"/>
                  </a:schemeClr>
                </a:solidFill>
                <a:latin typeface="黑体" panose="02010609060101010101" pitchFamily="49" charset="-122"/>
                <a:ea typeface="黑体" panose="02010609060101010101" pitchFamily="49" charset="-122"/>
              </a:rPr>
              <a:t>3.</a:t>
            </a:r>
            <a:r>
              <a:rPr lang="zh-CN" altLang="en-US" sz="2800" dirty="0">
                <a:solidFill>
                  <a:schemeClr val="bg1">
                    <a:lumMod val="75000"/>
                  </a:schemeClr>
                </a:solidFill>
                <a:latin typeface="黑体" panose="02010609060101010101" pitchFamily="49" charset="-122"/>
                <a:ea typeface="黑体" panose="02010609060101010101" pitchFamily="49" charset="-122"/>
              </a:rPr>
              <a:t>总结展望</a:t>
            </a:r>
            <a:endParaRPr lang="en-US" altLang="zh-CN" sz="2800" dirty="0">
              <a:solidFill>
                <a:schemeClr val="bg1">
                  <a:lumMod val="75000"/>
                </a:schemeClr>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A264B80E-25D3-4F06-AB61-1B15EAA598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91" l="5903" r="94792">
                        <a14:foregroundMark x1="67014" y1="89091" x2="67014" y2="89091"/>
                      </a14:backgroundRemoval>
                    </a14:imgEffect>
                  </a14:imgLayer>
                </a14:imgProps>
              </a:ext>
            </a:extLst>
          </a:blip>
          <a:stretch>
            <a:fillRect/>
          </a:stretch>
        </p:blipFill>
        <p:spPr>
          <a:xfrm>
            <a:off x="8147304" y="206355"/>
            <a:ext cx="970988" cy="741727"/>
          </a:xfrm>
          <a:prstGeom prst="rect">
            <a:avLst/>
          </a:prstGeom>
        </p:spPr>
      </p:pic>
      <p:sp>
        <p:nvSpPr>
          <p:cNvPr id="7" name="内容占位符 10">
            <a:extLst>
              <a:ext uri="{FF2B5EF4-FFF2-40B4-BE49-F238E27FC236}">
                <a16:creationId xmlns:a16="http://schemas.microsoft.com/office/drawing/2014/main" id="{531B2F8D-D070-41C9-8C63-02FA73A3908F}"/>
              </a:ext>
            </a:extLst>
          </p:cNvPr>
          <p:cNvSpPr txBox="1">
            <a:spLocks/>
          </p:cNvSpPr>
          <p:nvPr/>
        </p:nvSpPr>
        <p:spPr>
          <a:xfrm>
            <a:off x="-320665" y="3292744"/>
            <a:ext cx="8084901" cy="32635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p>
        </p:txBody>
      </p:sp>
      <p:sp>
        <p:nvSpPr>
          <p:cNvPr id="2" name="灯片编号占位符 1">
            <a:extLst>
              <a:ext uri="{FF2B5EF4-FFF2-40B4-BE49-F238E27FC236}">
                <a16:creationId xmlns:a16="http://schemas.microsoft.com/office/drawing/2014/main" id="{BF8DCA38-AF52-4029-BB33-F08B639F86A6}"/>
              </a:ext>
            </a:extLst>
          </p:cNvPr>
          <p:cNvSpPr>
            <a:spLocks noGrp="1"/>
          </p:cNvSpPr>
          <p:nvPr>
            <p:ph type="sldNum" sz="quarter" idx="12"/>
          </p:nvPr>
        </p:nvSpPr>
        <p:spPr/>
        <p:txBody>
          <a:bodyPr/>
          <a:lstStyle/>
          <a:p>
            <a:fld id="{169AA335-26E3-49D4-B921-E2394446BE35}" type="slidenum">
              <a:rPr lang="zh-CN" altLang="en-US" smtClean="0"/>
              <a:t>9</a:t>
            </a:fld>
            <a:endParaRPr lang="zh-CN" altLang="en-US"/>
          </a:p>
        </p:txBody>
      </p:sp>
    </p:spTree>
    <p:extLst>
      <p:ext uri="{BB962C8B-B14F-4D97-AF65-F5344CB8AC3E}">
        <p14:creationId xmlns:p14="http://schemas.microsoft.com/office/powerpoint/2010/main" val="2534688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5*i*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811</TotalTime>
  <Words>3703</Words>
  <Application>Microsoft Office PowerPoint</Application>
  <PresentationFormat>全屏显示(4:3)</PresentationFormat>
  <Paragraphs>253</Paragraphs>
  <Slides>24</Slides>
  <Notes>24</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5" baseType="lpstr">
      <vt:lpstr>黑体</vt:lpstr>
      <vt:lpstr>宋体</vt:lpstr>
      <vt:lpstr>Microsoft YaHei</vt:lpstr>
      <vt:lpstr>Microsoft YaHei</vt:lpstr>
      <vt:lpstr>Arial</vt:lpstr>
      <vt:lpstr>Calibri</vt:lpstr>
      <vt:lpstr>Calibri Light</vt:lpstr>
      <vt:lpstr>Cambria Math</vt:lpstr>
      <vt:lpstr>Times New Roman</vt:lpstr>
      <vt:lpstr>Office 主题</vt:lpstr>
      <vt:lpstr>Equation.KSEE3</vt:lpstr>
      <vt:lpstr>二维材料的大单晶制备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 Coupling between Molecules and Plasmonic Nanostructures</dc:title>
  <dc:creator>ALIENWARE</dc:creator>
  <cp:lastModifiedBy>hu jingyi</cp:lastModifiedBy>
  <cp:revision>94</cp:revision>
  <dcterms:created xsi:type="dcterms:W3CDTF">2017-11-26T07:55:48Z</dcterms:created>
  <dcterms:modified xsi:type="dcterms:W3CDTF">2019-11-21T04:56:41Z</dcterms:modified>
</cp:coreProperties>
</file>